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8" r:id="rId3"/>
    <p:sldId id="259" r:id="rId4"/>
    <p:sldId id="344" r:id="rId5"/>
    <p:sldId id="346" r:id="rId6"/>
    <p:sldId id="336" r:id="rId7"/>
    <p:sldId id="290" r:id="rId8"/>
    <p:sldId id="262" r:id="rId9"/>
    <p:sldId id="327" r:id="rId10"/>
    <p:sldId id="334" r:id="rId11"/>
    <p:sldId id="328" r:id="rId12"/>
    <p:sldId id="338" r:id="rId13"/>
    <p:sldId id="339" r:id="rId14"/>
    <p:sldId id="340" r:id="rId15"/>
    <p:sldId id="341" r:id="rId16"/>
    <p:sldId id="342" r:id="rId17"/>
    <p:sldId id="343" r:id="rId18"/>
    <p:sldId id="347" r:id="rId19"/>
    <p:sldId id="321" r:id="rId20"/>
    <p:sldId id="278" r:id="rId21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7C"/>
    <a:srgbClr val="F67400"/>
    <a:srgbClr val="279BDB"/>
    <a:srgbClr val="F69D00"/>
    <a:srgbClr val="003962"/>
    <a:srgbClr val="0074B2"/>
    <a:srgbClr val="F6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78" autoAdjust="0"/>
    <p:restoredTop sz="82143" autoAdjust="0"/>
  </p:normalViewPr>
  <p:slideViewPr>
    <p:cSldViewPr snapToGrid="0" snapToObjects="1" showGuides="1">
      <p:cViewPr>
        <p:scale>
          <a:sx n="100" d="100"/>
          <a:sy n="100" d="100"/>
        </p:scale>
        <p:origin x="-20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r">
              <a:defRPr sz="1300"/>
            </a:lvl1pPr>
          </a:lstStyle>
          <a:p>
            <a:fld id="{0A6B88A2-0F35-DB41-A629-5DF1295E52A8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 anchor="b"/>
          <a:lstStyle>
            <a:lvl1pPr algn="r">
              <a:defRPr sz="1300"/>
            </a:lvl1pPr>
          </a:lstStyle>
          <a:p>
            <a:fld id="{AFCB8215-B7B4-6140-963D-55347FCD727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16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/>
          <a:lstStyle>
            <a:lvl1pPr algn="r">
              <a:defRPr sz="1300"/>
            </a:lvl1pPr>
          </a:lstStyle>
          <a:p>
            <a:fld id="{990559D0-34E9-4047-B0AC-8E7EF9CAD1F0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2" tIns="47776" rIns="95552" bIns="4777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52" tIns="47776" rIns="95552" bIns="47776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3"/>
          </a:xfrm>
          <a:prstGeom prst="rect">
            <a:avLst/>
          </a:prstGeom>
        </p:spPr>
        <p:txBody>
          <a:bodyPr vert="horz" lIns="95552" tIns="47776" rIns="95552" bIns="47776" rtlCol="0" anchor="b"/>
          <a:lstStyle>
            <a:lvl1pPr algn="r">
              <a:defRPr sz="1300"/>
            </a:lvl1pPr>
          </a:lstStyle>
          <a:p>
            <a:fld id="{6FB5DCBE-2397-D64F-9568-DE1484CE4DE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84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DCBE-2397-D64F-9568-DE1484CE4DE8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235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16724" indent="-275663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02652" indent="-22053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543713" indent="-22053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1984774" indent="-22053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425835" indent="-220530" defTabSz="4410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866895" indent="-220530" defTabSz="4410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307956" indent="-220530" defTabSz="4410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749017" indent="-220530" defTabSz="44106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0D25C63E-05C8-7746-B8CE-BD6E50113EF3}" type="slidenum">
              <a:rPr lang="fr-FR" altLang="fr-FR" sz="1300"/>
              <a:pPr>
                <a:spcBef>
                  <a:spcPct val="0"/>
                </a:spcBef>
              </a:pPr>
              <a:t>5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64724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DCBE-2397-D64F-9568-DE1484CE4DE8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DCBE-2397-D64F-9568-DE1484CE4DE8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DCBE-2397-D64F-9568-DE1484CE4DE8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5DCBE-2397-D64F-9568-DE1484CE4DE8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36078-95C7-044A-B777-16355764651D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KYWIN_PowerPoint_Header-2.jp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9271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42744" y="0"/>
            <a:ext cx="5254493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06870"/>
            <a:ext cx="8229600" cy="4819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01EC-58F1-FB46-8D5E-569D564F35C9}" type="datetimeFigureOut">
              <a:rPr lang="fr-FR" smtClean="0"/>
              <a:pPr/>
              <a:t>28/03/2017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79BDB"/>
                </a:solidFill>
              </a:defRPr>
            </a:lvl1pPr>
          </a:lstStyle>
          <a:p>
            <a:fld id="{EDCDE7B0-AED2-0C4C-A1EA-F2973E0C38F8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advClick="0" advTm="8000"/>
  <p:txStyles>
    <p:titleStyle>
      <a:lvl1pPr algn="l" defTabSz="457200" rtl="0" eaLnBrk="1" latinLnBrk="0" hangingPunct="1">
        <a:lnSpc>
          <a:spcPts val="2400"/>
        </a:lnSpc>
        <a:spcBef>
          <a:spcPct val="0"/>
        </a:spcBef>
        <a:spcAft>
          <a:spcPts val="0"/>
        </a:spcAft>
        <a:buNone/>
        <a:defRPr sz="2400" b="1" i="0" kern="1200" cap="all" spc="1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279BDB"/>
        </a:buClr>
        <a:buFont typeface="Arial"/>
        <a:buChar char="•"/>
        <a:defRPr sz="2600" kern="1200">
          <a:solidFill>
            <a:srgbClr val="00547C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279BDB"/>
        </a:buClr>
        <a:buFont typeface="Arial"/>
        <a:buChar char="•"/>
        <a:defRPr sz="2200" kern="1200">
          <a:solidFill>
            <a:srgbClr val="00547C"/>
          </a:solidFill>
          <a:latin typeface="+mn-lt"/>
          <a:ea typeface="+mn-ea"/>
          <a:cs typeface="+mn-cs"/>
        </a:defRPr>
      </a:lvl2pPr>
      <a:lvl3pPr marL="982663" indent="-228600" algn="l" defTabSz="457200" rtl="0" eaLnBrk="1" latinLnBrk="0" hangingPunct="1">
        <a:spcBef>
          <a:spcPct val="20000"/>
        </a:spcBef>
        <a:buFont typeface="Arial"/>
        <a:buChar char="•"/>
        <a:tabLst/>
        <a:defRPr sz="1800" kern="1200">
          <a:solidFill>
            <a:srgbClr val="00547C"/>
          </a:solidFill>
          <a:latin typeface="+mn-lt"/>
          <a:ea typeface="+mn-ea"/>
          <a:cs typeface="+mn-cs"/>
        </a:defRPr>
      </a:lvl3pPr>
      <a:lvl4pPr marL="1252538" indent="-228600" algn="l" defTabSz="457200" rtl="0" eaLnBrk="1" latinLnBrk="0" hangingPunct="1">
        <a:spcBef>
          <a:spcPct val="20000"/>
        </a:spcBef>
        <a:buFont typeface="Arial"/>
        <a:buChar char="–"/>
        <a:tabLst>
          <a:tab pos="982663" algn="l"/>
        </a:tabLst>
        <a:defRPr sz="1400" kern="1200">
          <a:solidFill>
            <a:srgbClr val="00547C"/>
          </a:solidFill>
          <a:latin typeface="+mn-lt"/>
          <a:ea typeface="+mn-ea"/>
          <a:cs typeface="+mn-cs"/>
        </a:defRPr>
      </a:lvl4pPr>
      <a:lvl5pPr marL="1524000" indent="-228600" algn="l" defTabSz="457200" rtl="0" eaLnBrk="1" latinLnBrk="0" hangingPunct="1">
        <a:spcBef>
          <a:spcPct val="20000"/>
        </a:spcBef>
        <a:buFont typeface="Arial"/>
        <a:buChar char="»"/>
        <a:tabLst/>
        <a:defRPr sz="1000" kern="1200">
          <a:solidFill>
            <a:srgbClr val="00547C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46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46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6.jpeg"/><Relationship Id="rId5" Type="http://schemas.openxmlformats.org/officeDocument/2006/relationships/image" Target="../media/image81.jpe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cid:D49CA034-A95B-45D0-8B4A-ED2A9815967C@uwe-guest.intr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7" descr="SKY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white_graphi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Skywin_Logo +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47675"/>
            <a:ext cx="18288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-595548" y="147098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11" name="Image 10" descr="satell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381000"/>
            <a:ext cx="4271726" cy="156664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5" name="Image 24" descr="blue_graphic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17838"/>
            <a:ext cx="9144000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17" descr="41402341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4029">
            <a:off x="-506141" y="783831"/>
            <a:ext cx="8823326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15" descr="BelgianAerospace-Logo -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0450" y="6079594"/>
            <a:ext cx="829419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5C409BA9-D612-4F6F-8903-6D9984312B0F" descr="9F19119B-C57C-487F-91A8-34DE499C771F@uwe-gu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6340"/>
            <a:ext cx="1064731" cy="41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64" y="6079593"/>
            <a:ext cx="778911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70" y="6079594"/>
            <a:ext cx="1097914" cy="33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02-04 à 10.51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848"/>
            <a:ext cx="9144000" cy="61555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55834" y="132317"/>
            <a:ext cx="440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cap="all" spc="20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Focus on </a:t>
            </a:r>
            <a:br>
              <a:rPr lang="en-US" b="1" cap="all" spc="20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</a:br>
            <a:r>
              <a:rPr lang="en-US" b="1" cap="all" spc="20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SPACE activities</a:t>
            </a:r>
            <a:endParaRPr lang="fr-FR" b="1" cap="all" spc="300" dirty="0">
              <a:solidFill>
                <a:srgbClr val="FFFFFF"/>
              </a:solidFill>
              <a:cs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IMG_01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072"/>
            <a:ext cx="2012156" cy="268287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200" dirty="0" smtClean="0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MAIN SEGMENTS</a:t>
            </a:r>
            <a:r>
              <a:rPr lang="en-US" spc="200" dirty="0" smtClean="0">
                <a:solidFill>
                  <a:srgbClr val="279BDB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/>
            </a:r>
            <a:br>
              <a:rPr lang="en-US" spc="200" dirty="0" smtClean="0">
                <a:solidFill>
                  <a:srgbClr val="279BDB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</a:b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2" y="2150655"/>
            <a:ext cx="1828801" cy="1291417"/>
          </a:xfrm>
          <a:prstGeom prst="rect">
            <a:avLst/>
          </a:prstGeom>
          <a:solidFill>
            <a:srgbClr val="279BD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fr-FR" dirty="0" err="1" smtClean="0">
                <a:latin typeface="Calibri"/>
                <a:cs typeface="Calibri"/>
              </a:rPr>
              <a:t>Ground</a:t>
            </a:r>
            <a:r>
              <a:rPr lang="fr-FR" dirty="0" smtClean="0">
                <a:latin typeface="Calibri"/>
                <a:cs typeface="Calibri"/>
              </a:rPr>
              <a:t> Equipement</a:t>
            </a:r>
            <a:br>
              <a:rPr lang="fr-FR" dirty="0" smtClean="0">
                <a:latin typeface="Calibri"/>
                <a:cs typeface="Calibri"/>
              </a:rPr>
            </a:br>
            <a:r>
              <a:rPr lang="fr-FR" dirty="0" smtClean="0">
                <a:latin typeface="Calibri"/>
                <a:cs typeface="Calibri"/>
              </a:rPr>
              <a:t>&amp; </a:t>
            </a:r>
            <a:r>
              <a:rPr lang="fr-FR" dirty="0" err="1" smtClean="0">
                <a:latin typeface="Calibri"/>
                <a:cs typeface="Calibri"/>
              </a:rPr>
              <a:t>Preparation</a:t>
            </a:r>
            <a:r>
              <a:rPr lang="fr-FR" dirty="0" smtClean="0">
                <a:latin typeface="Calibri"/>
                <a:cs typeface="Calibri"/>
              </a:rPr>
              <a:t> </a:t>
            </a:r>
            <a:br>
              <a:rPr lang="fr-FR" dirty="0" smtClean="0">
                <a:latin typeface="Calibri"/>
                <a:cs typeface="Calibri"/>
              </a:rPr>
            </a:br>
            <a:r>
              <a:rPr lang="fr-FR" dirty="0" smtClean="0">
                <a:latin typeface="Calibri"/>
                <a:cs typeface="Calibri"/>
              </a:rPr>
              <a:t>for </a:t>
            </a:r>
            <a:r>
              <a:rPr lang="fr-FR" dirty="0" err="1" smtClean="0">
                <a:latin typeface="Calibri"/>
                <a:cs typeface="Calibri"/>
              </a:rPr>
              <a:t>space</a:t>
            </a:r>
            <a:endParaRPr lang="fr-FR" dirty="0">
              <a:latin typeface="Calibri"/>
              <a:cs typeface="Calibri"/>
            </a:endParaRPr>
          </a:p>
        </p:txBody>
      </p:sp>
      <p:grpSp>
        <p:nvGrpSpPr>
          <p:cNvPr id="3" name="Grouper 18"/>
          <p:cNvGrpSpPr/>
          <p:nvPr/>
        </p:nvGrpSpPr>
        <p:grpSpPr>
          <a:xfrm>
            <a:off x="3657599" y="2150655"/>
            <a:ext cx="1828802" cy="3974292"/>
            <a:chOff x="3657599" y="2150655"/>
            <a:chExt cx="1828802" cy="3974292"/>
          </a:xfrm>
        </p:grpSpPr>
        <p:pic>
          <p:nvPicPr>
            <p:cNvPr id="10" name="Image 9" descr="DIA12-Montage-3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599" y="3442072"/>
              <a:ext cx="1828800" cy="268287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657600" y="2150655"/>
              <a:ext cx="1828801" cy="1291417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dirty="0" smtClean="0">
                  <a:latin typeface="Calibri"/>
                  <a:cs typeface="Calibri"/>
                </a:rPr>
                <a:t>In </a:t>
              </a:r>
              <a:r>
                <a:rPr lang="fr-FR" dirty="0" err="1" smtClean="0">
                  <a:latin typeface="Calibri"/>
                  <a:cs typeface="Calibri"/>
                </a:rPr>
                <a:t>Orbit</a:t>
              </a:r>
              <a:endParaRPr lang="fr-FR" dirty="0">
                <a:latin typeface="Calibri"/>
                <a:cs typeface="Calibri"/>
              </a:endParaRPr>
            </a:p>
          </p:txBody>
        </p:sp>
      </p:grpSp>
      <p:grpSp>
        <p:nvGrpSpPr>
          <p:cNvPr id="5" name="Grouper 19"/>
          <p:cNvGrpSpPr/>
          <p:nvPr/>
        </p:nvGrpSpPr>
        <p:grpSpPr>
          <a:xfrm>
            <a:off x="5486398" y="2150655"/>
            <a:ext cx="1828801" cy="3974292"/>
            <a:chOff x="5486398" y="2150655"/>
            <a:chExt cx="1828801" cy="3974292"/>
          </a:xfrm>
        </p:grpSpPr>
        <p:pic>
          <p:nvPicPr>
            <p:cNvPr id="11" name="Image 10" descr="DIA12-Montage-4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399" y="2150655"/>
              <a:ext cx="1828800" cy="268287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486398" y="4833530"/>
              <a:ext cx="1828801" cy="1291417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dirty="0" smtClean="0">
                  <a:latin typeface="Calibri"/>
                  <a:cs typeface="Calibri"/>
                </a:rPr>
                <a:t>Exploitation </a:t>
              </a:r>
              <a:endParaRPr lang="fr-FR" dirty="0">
                <a:latin typeface="Calibri"/>
                <a:cs typeface="Calibri"/>
              </a:endParaRPr>
            </a:p>
            <a:p>
              <a:pPr algn="ctr"/>
              <a:r>
                <a:rPr lang="fr-FR" dirty="0" smtClean="0">
                  <a:latin typeface="Calibri"/>
                  <a:cs typeface="Calibri"/>
                </a:rPr>
                <a:t>&amp; </a:t>
              </a:r>
              <a:r>
                <a:rPr lang="fr-FR" dirty="0" err="1" smtClean="0">
                  <a:latin typeface="Calibri"/>
                  <a:cs typeface="Calibri"/>
                </a:rPr>
                <a:t>Space</a:t>
              </a:r>
              <a:r>
                <a:rPr lang="fr-FR" dirty="0" smtClean="0">
                  <a:latin typeface="Calibri"/>
                  <a:cs typeface="Calibri"/>
                </a:rPr>
                <a:t/>
              </a:r>
              <a:br>
                <a:rPr lang="fr-FR" dirty="0" smtClean="0">
                  <a:latin typeface="Calibri"/>
                  <a:cs typeface="Calibri"/>
                </a:rPr>
              </a:br>
              <a:r>
                <a:rPr lang="fr-FR" dirty="0" smtClean="0">
                  <a:latin typeface="Calibri"/>
                  <a:cs typeface="Calibri"/>
                </a:rPr>
                <a:t>Applications</a:t>
              </a:r>
              <a:endParaRPr lang="fr-FR" dirty="0">
                <a:latin typeface="Calibri"/>
                <a:cs typeface="Calibri"/>
              </a:endParaRPr>
            </a:p>
          </p:txBody>
        </p:sp>
      </p:grpSp>
      <p:grpSp>
        <p:nvGrpSpPr>
          <p:cNvPr id="6" name="Grouper 20"/>
          <p:cNvGrpSpPr/>
          <p:nvPr/>
        </p:nvGrpSpPr>
        <p:grpSpPr>
          <a:xfrm>
            <a:off x="7315199" y="2163355"/>
            <a:ext cx="1828801" cy="3974292"/>
            <a:chOff x="7315199" y="2150655"/>
            <a:chExt cx="1828801" cy="3974292"/>
          </a:xfrm>
        </p:grpSpPr>
        <p:pic>
          <p:nvPicPr>
            <p:cNvPr id="12" name="Image 11" descr="DIA12-Montage-5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199" y="3442072"/>
              <a:ext cx="1828800" cy="268287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7315199" y="2150655"/>
              <a:ext cx="1828801" cy="1291417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dirty="0" err="1" smtClean="0">
                  <a:latin typeface="Calibri"/>
                  <a:cs typeface="Calibri"/>
                </a:rPr>
                <a:t>Space</a:t>
              </a:r>
              <a:r>
                <a:rPr lang="fr-FR" dirty="0" smtClean="0">
                  <a:latin typeface="Calibri"/>
                  <a:cs typeface="Calibri"/>
                </a:rPr>
                <a:t/>
              </a:r>
              <a:br>
                <a:rPr lang="fr-FR" dirty="0" smtClean="0">
                  <a:latin typeface="Calibri"/>
                  <a:cs typeface="Calibri"/>
                </a:rPr>
              </a:br>
              <a:r>
                <a:rPr lang="fr-FR" dirty="0" smtClean="0">
                  <a:latin typeface="Calibri"/>
                  <a:cs typeface="Calibri"/>
                </a:rPr>
                <a:t>Education</a:t>
              </a:r>
              <a:endParaRPr lang="fr-FR" dirty="0">
                <a:latin typeface="Calibri"/>
                <a:cs typeface="Calibri"/>
              </a:endParaRPr>
            </a:p>
          </p:txBody>
        </p:sp>
      </p:grpSp>
      <p:pic>
        <p:nvPicPr>
          <p:cNvPr id="22" name="Image 15" descr="Capture d’écran 2011-01-27 à 16.23.1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2150655"/>
            <a:ext cx="1828800" cy="359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828799" y="4833530"/>
            <a:ext cx="1828801" cy="1291417"/>
          </a:xfrm>
          <a:prstGeom prst="rect">
            <a:avLst/>
          </a:prstGeom>
          <a:solidFill>
            <a:srgbClr val="279BD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08000" bIns="108000" rtlCol="0" anchor="ctr"/>
          <a:lstStyle/>
          <a:p>
            <a:pPr algn="ctr"/>
            <a:r>
              <a:rPr lang="fr-FR" dirty="0" smtClean="0">
                <a:latin typeface="Calibri"/>
                <a:cs typeface="Calibri"/>
              </a:rPr>
              <a:t>Access</a:t>
            </a:r>
            <a:br>
              <a:rPr lang="fr-FR" dirty="0" smtClean="0">
                <a:latin typeface="Calibri"/>
                <a:cs typeface="Calibri"/>
              </a:rPr>
            </a:br>
            <a:r>
              <a:rPr lang="fr-FR" dirty="0" smtClean="0">
                <a:latin typeface="Calibri"/>
                <a:cs typeface="Calibri"/>
              </a:rPr>
              <a:t>to </a:t>
            </a:r>
            <a:r>
              <a:rPr lang="fr-FR" dirty="0" err="1" smtClean="0">
                <a:latin typeface="Calibri"/>
                <a:cs typeface="Calibri"/>
              </a:rPr>
              <a:t>Space</a:t>
            </a:r>
            <a:endParaRPr lang="fr-FR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SPACE </a:t>
            </a:r>
            <a:r>
              <a:rPr lang="fr-FR" dirty="0" err="1" smtClean="0"/>
              <a:t>activities</a:t>
            </a:r>
            <a:endParaRPr lang="fr-FR" dirty="0"/>
          </a:p>
        </p:txBody>
      </p:sp>
      <p:grpSp>
        <p:nvGrpSpPr>
          <p:cNvPr id="2" name="Groupe 45"/>
          <p:cNvGrpSpPr>
            <a:grpSpLocks/>
          </p:cNvGrpSpPr>
          <p:nvPr/>
        </p:nvGrpSpPr>
        <p:grpSpPr bwMode="auto">
          <a:xfrm>
            <a:off x="468313" y="1067000"/>
            <a:ext cx="8269287" cy="4071845"/>
            <a:chOff x="417478" y="1375549"/>
            <a:chExt cx="10085588" cy="3255919"/>
          </a:xfrm>
        </p:grpSpPr>
        <p:grpSp>
          <p:nvGrpSpPr>
            <p:cNvPr id="3" name="Groupe 39"/>
            <p:cNvGrpSpPr>
              <a:grpSpLocks/>
            </p:cNvGrpSpPr>
            <p:nvPr/>
          </p:nvGrpSpPr>
          <p:grpSpPr bwMode="auto">
            <a:xfrm>
              <a:off x="417478" y="1375549"/>
              <a:ext cx="10085588" cy="3255919"/>
              <a:chOff x="417478" y="1380313"/>
              <a:chExt cx="10085588" cy="3255919"/>
            </a:xfrm>
          </p:grpSpPr>
          <p:grpSp>
            <p:nvGrpSpPr>
              <p:cNvPr id="5" name="Groupe 5"/>
              <p:cNvGrpSpPr>
                <a:grpSpLocks/>
              </p:cNvGrpSpPr>
              <p:nvPr/>
            </p:nvGrpSpPr>
            <p:grpSpPr bwMode="auto">
              <a:xfrm>
                <a:off x="417478" y="1380313"/>
                <a:ext cx="10085588" cy="3255919"/>
                <a:chOff x="417478" y="1423177"/>
                <a:chExt cx="10085588" cy="3255919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6989750" y="3351361"/>
                  <a:ext cx="1500192" cy="715729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17" name="Rectangle 7">
                  <a:hlinkClick r:id="rId2" action="ppaction://hlinksldjump"/>
                </p:cNvPr>
                <p:cNvSpPr/>
                <p:nvPr/>
              </p:nvSpPr>
              <p:spPr>
                <a:xfrm>
                  <a:off x="6918312" y="3637018"/>
                  <a:ext cx="1785944" cy="3586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742950" lvl="1" indent="-285750">
                    <a:spcAft>
                      <a:spcPts val="1000"/>
                    </a:spcAft>
                    <a:defRPr/>
                  </a:pPr>
                  <a:endParaRPr lang="fr-FR" sz="1800" b="1" dirty="0">
                    <a:solidFill>
                      <a:srgbClr val="0070C0"/>
                    </a:solidFill>
                    <a:latin typeface="Arial" pitchFamily="34" charset="0"/>
                    <a:ea typeface="Cambria"/>
                    <a:cs typeface="Arial" pitchFamily="34" charset="0"/>
                  </a:endParaRPr>
                </a:p>
              </p:txBody>
            </p:sp>
            <p:sp>
              <p:nvSpPr>
                <p:cNvPr id="19" name="Rectangle à coins arrondis 18"/>
                <p:cNvSpPr/>
                <p:nvPr/>
              </p:nvSpPr>
              <p:spPr>
                <a:xfrm>
                  <a:off x="417478" y="1423177"/>
                  <a:ext cx="9858409" cy="2829652"/>
                </a:xfrm>
                <a:prstGeom prst="round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20" name="ZoneTexte 10"/>
                <p:cNvSpPr txBox="1">
                  <a:spLocks noChangeArrowheads="1"/>
                </p:cNvSpPr>
                <p:nvPr/>
              </p:nvSpPr>
              <p:spPr bwMode="auto">
                <a:xfrm>
                  <a:off x="642910" y="1490863"/>
                  <a:ext cx="9275790" cy="12551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tx2"/>
                      </a:solidFill>
                    </a:rPr>
                    <a:t>Ground equipment &amp; </a:t>
                  </a:r>
                  <a:r>
                    <a:rPr lang="en-US" sz="3200" b="1" dirty="0" smtClean="0">
                      <a:solidFill>
                        <a:schemeClr val="tx2"/>
                      </a:solidFill>
                    </a:rPr>
                    <a:t>preparation </a:t>
                  </a:r>
                  <a:r>
                    <a:rPr lang="en-US" sz="3200" b="1" dirty="0">
                      <a:solidFill>
                        <a:schemeClr val="tx2"/>
                      </a:solidFill>
                    </a:rPr>
                    <a:t>for </a:t>
                  </a:r>
                  <a:r>
                    <a:rPr lang="en-US" sz="3200" b="1" dirty="0" smtClean="0">
                      <a:solidFill>
                        <a:schemeClr val="tx2"/>
                      </a:solidFill>
                    </a:rPr>
                    <a:t>space</a:t>
                  </a:r>
                </a:p>
                <a:p>
                  <a:endParaRPr lang="fr-FR" sz="3200" b="1" dirty="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21" name="Picture 4" descr="C:\Documents and Settings\Michael\Bureau\mise au net\p3-boule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60486" y="2418617"/>
                  <a:ext cx="214313" cy="205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ZoneTexte 12"/>
                <p:cNvSpPr txBox="1">
                  <a:spLocks noChangeArrowheads="1"/>
                </p:cNvSpPr>
                <p:nvPr/>
              </p:nvSpPr>
              <p:spPr bwMode="auto">
                <a:xfrm>
                  <a:off x="1846238" y="2304259"/>
                  <a:ext cx="4643470" cy="3199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2000" dirty="0">
                      <a:solidFill>
                        <a:srgbClr val="0070C0"/>
                      </a:solidFill>
                    </a:rPr>
                    <a:t>Simulation for space conditions</a:t>
                  </a:r>
                </a:p>
              </p:txBody>
            </p:sp>
            <p:pic>
              <p:nvPicPr>
                <p:cNvPr id="23" name="Picture 4" descr="C:\Documents and Settings\Michael\Bureau\mise au net\p3-boule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560486" y="3743725"/>
                  <a:ext cx="214313" cy="205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" name="ZoneTexte 16"/>
                <p:cNvSpPr txBox="1">
                  <a:spLocks noChangeArrowheads="1"/>
                </p:cNvSpPr>
                <p:nvPr/>
              </p:nvSpPr>
              <p:spPr bwMode="auto">
                <a:xfrm>
                  <a:off x="1846238" y="3620851"/>
                  <a:ext cx="5429264" cy="10582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2000" dirty="0">
                      <a:solidFill>
                        <a:srgbClr val="0070C0"/>
                      </a:solidFill>
                    </a:rPr>
                    <a:t>Check out systems for </a:t>
                  </a:r>
                  <a:r>
                    <a:rPr lang="en-US" sz="2000" dirty="0" smtClean="0">
                      <a:solidFill>
                        <a:srgbClr val="0070C0"/>
                      </a:solidFill>
                    </a:rPr>
                    <a:t>launchers, test bench, Harsh environment testing,…</a:t>
                  </a:r>
                </a:p>
                <a:p>
                  <a:endParaRPr lang="en-US" sz="2000" dirty="0" smtClean="0">
                    <a:solidFill>
                      <a:srgbClr val="0070C0"/>
                    </a:solidFill>
                  </a:endParaRPr>
                </a:p>
                <a:p>
                  <a:endParaRPr lang="en-US" sz="20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5" name="ZoneTexte 17"/>
                <p:cNvSpPr txBox="1">
                  <a:spLocks noChangeArrowheads="1"/>
                </p:cNvSpPr>
                <p:nvPr/>
              </p:nvSpPr>
              <p:spPr bwMode="auto">
                <a:xfrm>
                  <a:off x="7346963" y="2212739"/>
                  <a:ext cx="2343135" cy="2953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800" b="1" dirty="0">
                      <a:solidFill>
                        <a:srgbClr val="0070C0"/>
                      </a:solidFill>
                    </a:rPr>
                    <a:t>CSL, </a:t>
                  </a:r>
                  <a:r>
                    <a:rPr lang="en-US" sz="1800" b="1" dirty="0" smtClean="0">
                      <a:solidFill>
                        <a:srgbClr val="0070C0"/>
                      </a:solidFill>
                    </a:rPr>
                    <a:t>AMOS,..</a:t>
                  </a:r>
                  <a:endParaRPr lang="en-US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6" name="ZoneTexte 35"/>
                <p:cNvSpPr txBox="1">
                  <a:spLocks noChangeArrowheads="1"/>
                </p:cNvSpPr>
                <p:nvPr/>
              </p:nvSpPr>
              <p:spPr bwMode="auto">
                <a:xfrm>
                  <a:off x="7346963" y="2943910"/>
                  <a:ext cx="1657336" cy="2953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800" b="1" dirty="0" err="1">
                      <a:solidFill>
                        <a:srgbClr val="0070C0"/>
                      </a:solidFill>
                    </a:rPr>
                    <a:t>Spacebel</a:t>
                  </a:r>
                  <a:endParaRPr lang="en-US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7" name="ZoneTexte 36"/>
                <p:cNvSpPr txBox="1">
                  <a:spLocks noChangeArrowheads="1"/>
                </p:cNvSpPr>
                <p:nvPr/>
              </p:nvSpPr>
              <p:spPr bwMode="auto">
                <a:xfrm>
                  <a:off x="7343212" y="3736011"/>
                  <a:ext cx="3159854" cy="5168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800" b="1" dirty="0" err="1" smtClean="0">
                      <a:solidFill>
                        <a:srgbClr val="0070C0"/>
                      </a:solidFill>
                    </a:rPr>
                    <a:t>Cegelec</a:t>
                  </a:r>
                  <a:r>
                    <a:rPr lang="en-US" sz="1800" b="1" dirty="0" smtClean="0">
                      <a:solidFill>
                        <a:srgbClr val="0070C0"/>
                      </a:solidFill>
                    </a:rPr>
                    <a:t>, </a:t>
                  </a:r>
                  <a:r>
                    <a:rPr lang="en-US" b="1" dirty="0" smtClean="0">
                      <a:solidFill>
                        <a:srgbClr val="0070C0"/>
                      </a:solidFill>
                    </a:rPr>
                    <a:t>SP3, </a:t>
                  </a:r>
                  <a:r>
                    <a:rPr lang="en-US" b="1" dirty="0" err="1" smtClean="0">
                      <a:solidFill>
                        <a:srgbClr val="0070C0"/>
                      </a:solidFill>
                    </a:rPr>
                    <a:t>Incize</a:t>
                  </a:r>
                  <a:r>
                    <a:rPr lang="en-US" b="1" dirty="0" smtClean="0">
                      <a:solidFill>
                        <a:srgbClr val="0070C0"/>
                      </a:solidFill>
                    </a:rPr>
                    <a:t>, CSR , </a:t>
                  </a:r>
                  <a:r>
                    <a:rPr lang="en-US" b="1" dirty="0" err="1" smtClean="0">
                      <a:solidFill>
                        <a:srgbClr val="0070C0"/>
                      </a:solidFill>
                    </a:rPr>
                    <a:t>Timelink</a:t>
                  </a:r>
                  <a:r>
                    <a:rPr lang="en-US" b="1" dirty="0" smtClean="0">
                      <a:solidFill>
                        <a:srgbClr val="0070C0"/>
                      </a:solidFill>
                    </a:rPr>
                    <a:t>, AE-Valves, </a:t>
                  </a:r>
                  <a:r>
                    <a:rPr lang="is-IS" b="1" dirty="0" smtClean="0">
                      <a:solidFill>
                        <a:srgbClr val="0070C0"/>
                      </a:solidFill>
                    </a:rPr>
                    <a:t>…</a:t>
                  </a:r>
                  <a:endParaRPr lang="en-US" sz="1800" b="1" dirty="0">
                    <a:solidFill>
                      <a:srgbClr val="0070C0"/>
                    </a:solidFill>
                  </a:endParaRPr>
                </a:p>
              </p:txBody>
            </p:sp>
          </p:grpSp>
          <p:cxnSp>
            <p:nvCxnSpPr>
              <p:cNvPr id="14" name="Connecteur droit 13"/>
              <p:cNvCxnSpPr/>
              <p:nvPr/>
            </p:nvCxnSpPr>
            <p:spPr>
              <a:xfrm>
                <a:off x="1917670" y="2618159"/>
                <a:ext cx="5357831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>
                <a:off x="1989131" y="4113677"/>
                <a:ext cx="5357831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4" descr="C:\Documents and Settings\Michael\Bureau\mise au net\p3-boul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54714" y="3006514"/>
              <a:ext cx="214313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42"/>
            <p:cNvSpPr txBox="1">
              <a:spLocks noChangeArrowheads="1"/>
            </p:cNvSpPr>
            <p:nvPr/>
          </p:nvSpPr>
          <p:spPr bwMode="auto">
            <a:xfrm>
              <a:off x="1840466" y="2892156"/>
              <a:ext cx="4643470" cy="319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Mission analysis &amp; definition</a:t>
              </a: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1911320" y="3249776"/>
              <a:ext cx="5357831" cy="1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44"/>
            <p:cNvSpPr txBox="1">
              <a:spLocks noChangeArrowheads="1"/>
            </p:cNvSpPr>
            <p:nvPr/>
          </p:nvSpPr>
          <p:spPr bwMode="auto">
            <a:xfrm>
              <a:off x="7346963" y="3444660"/>
              <a:ext cx="2571736" cy="295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070C0"/>
                  </a:solidFill>
                </a:rPr>
                <a:t>TAS Belgium</a:t>
              </a:r>
              <a:endParaRPr lang="en-US" sz="18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8" name="Image 6" descr="IMG_946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860" y="4694842"/>
            <a:ext cx="1579230" cy="118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7" descr="27_04_06 0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3408" y="5498089"/>
            <a:ext cx="1579227" cy="118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9" descr="p Ariane chek-out system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3982" y="4698088"/>
            <a:ext cx="1841719" cy="120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48" y="5461273"/>
            <a:ext cx="1831563" cy="122104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75" y="4693891"/>
            <a:ext cx="1922918" cy="127362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78" y="5487622"/>
            <a:ext cx="1241729" cy="11360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SPACE </a:t>
            </a:r>
            <a:r>
              <a:rPr lang="fr-FR" dirty="0" err="1" smtClean="0"/>
              <a:t>activities</a:t>
            </a:r>
            <a:endParaRPr lang="fr-FR" dirty="0"/>
          </a:p>
        </p:txBody>
      </p:sp>
      <p:grpSp>
        <p:nvGrpSpPr>
          <p:cNvPr id="2" name="Groupe 50"/>
          <p:cNvGrpSpPr>
            <a:grpSpLocks/>
          </p:cNvGrpSpPr>
          <p:nvPr/>
        </p:nvGrpSpPr>
        <p:grpSpPr bwMode="auto">
          <a:xfrm>
            <a:off x="228600" y="1539005"/>
            <a:ext cx="8686061" cy="3471323"/>
            <a:chOff x="600989" y="4579076"/>
            <a:chExt cx="9858444" cy="2818979"/>
          </a:xfrm>
        </p:grpSpPr>
        <p:grpSp>
          <p:nvGrpSpPr>
            <p:cNvPr id="3" name="Groupe 40"/>
            <p:cNvGrpSpPr>
              <a:grpSpLocks/>
            </p:cNvGrpSpPr>
            <p:nvPr/>
          </p:nvGrpSpPr>
          <p:grpSpPr bwMode="auto">
            <a:xfrm>
              <a:off x="600989" y="4579076"/>
              <a:ext cx="9858444" cy="2818979"/>
              <a:chOff x="600989" y="4579076"/>
              <a:chExt cx="9858444" cy="2818979"/>
            </a:xfrm>
          </p:grpSpPr>
          <p:grpSp>
            <p:nvGrpSpPr>
              <p:cNvPr id="5" name="Groupe 19"/>
              <p:cNvGrpSpPr>
                <a:grpSpLocks/>
              </p:cNvGrpSpPr>
              <p:nvPr/>
            </p:nvGrpSpPr>
            <p:grpSpPr bwMode="auto">
              <a:xfrm>
                <a:off x="600989" y="4579076"/>
                <a:ext cx="9858444" cy="2818979"/>
                <a:chOff x="600989" y="4507638"/>
                <a:chExt cx="9858444" cy="2818979"/>
              </a:xfrm>
            </p:grpSpPr>
            <p:sp>
              <p:nvSpPr>
                <p:cNvPr id="39" name="Rectangle à coins arrondis 38"/>
                <p:cNvSpPr/>
                <p:nvPr/>
              </p:nvSpPr>
              <p:spPr>
                <a:xfrm>
                  <a:off x="600989" y="4507638"/>
                  <a:ext cx="9858444" cy="2786082"/>
                </a:xfrm>
                <a:prstGeom prst="roundRect">
                  <a:avLst/>
                </a:prstGeom>
                <a:noFill/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/>
                </a:p>
              </p:txBody>
            </p:sp>
            <p:sp>
              <p:nvSpPr>
                <p:cNvPr id="40" name="ZoneTexte 23"/>
                <p:cNvSpPr txBox="1">
                  <a:spLocks noChangeArrowheads="1"/>
                </p:cNvSpPr>
                <p:nvPr/>
              </p:nvSpPr>
              <p:spPr bwMode="auto">
                <a:xfrm>
                  <a:off x="2742800" y="4557332"/>
                  <a:ext cx="4857784" cy="4998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fr-FR" sz="3400" b="1" dirty="0">
                      <a:solidFill>
                        <a:schemeClr val="tx2"/>
                      </a:solidFill>
                    </a:rPr>
                    <a:t>Access to </a:t>
                  </a:r>
                  <a:r>
                    <a:rPr lang="fr-FR" sz="3400" b="1" dirty="0" err="1">
                      <a:solidFill>
                        <a:schemeClr val="tx2"/>
                      </a:solidFill>
                    </a:rPr>
                    <a:t>space</a:t>
                  </a:r>
                  <a:endParaRPr lang="fr-FR" sz="3400" b="1" dirty="0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41" name="Picture 4" descr="C:\Documents and Settings\Michael\Bureau\mise au net\p3-boule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560486" y="5479807"/>
                  <a:ext cx="214313" cy="205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" name="ZoneTexte 25"/>
                <p:cNvSpPr txBox="1">
                  <a:spLocks noChangeArrowheads="1"/>
                </p:cNvSpPr>
                <p:nvPr/>
              </p:nvSpPr>
              <p:spPr bwMode="auto">
                <a:xfrm>
                  <a:off x="1846239" y="5352267"/>
                  <a:ext cx="4643470" cy="3249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2000" dirty="0">
                      <a:solidFill>
                        <a:srgbClr val="0070C0"/>
                      </a:solidFill>
                    </a:rPr>
                    <a:t>Launchers : structure &amp; propulsion</a:t>
                  </a:r>
                </a:p>
              </p:txBody>
            </p:sp>
            <p:pic>
              <p:nvPicPr>
                <p:cNvPr id="43" name="Picture 4" descr="C:\Documents and Settings\Michael\Bureau\mise au net\p3-boule.png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560486" y="6719151"/>
                  <a:ext cx="214313" cy="205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4" name="ZoneTexte 27"/>
                <p:cNvSpPr txBox="1">
                  <a:spLocks noChangeArrowheads="1"/>
                </p:cNvSpPr>
                <p:nvPr/>
              </p:nvSpPr>
              <p:spPr bwMode="auto">
                <a:xfrm>
                  <a:off x="1846239" y="6604793"/>
                  <a:ext cx="4643470" cy="5748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2000" dirty="0">
                      <a:solidFill>
                        <a:srgbClr val="0070C0"/>
                      </a:solidFill>
                    </a:rPr>
                    <a:t>Software, engineering and operation</a:t>
                  </a:r>
                </a:p>
              </p:txBody>
            </p:sp>
            <p:sp>
              <p:nvSpPr>
                <p:cNvPr id="45" name="ZoneTexte 29"/>
                <p:cNvSpPr txBox="1">
                  <a:spLocks noChangeArrowheads="1"/>
                </p:cNvSpPr>
                <p:nvPr/>
              </p:nvSpPr>
              <p:spPr bwMode="auto">
                <a:xfrm>
                  <a:off x="7404113" y="5571819"/>
                  <a:ext cx="1500197" cy="299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800" b="1" dirty="0" smtClean="0">
                      <a:solidFill>
                        <a:srgbClr val="0070C0"/>
                      </a:solidFill>
                    </a:rPr>
                    <a:t>SABCA</a:t>
                  </a:r>
                  <a:endParaRPr lang="en-US" sz="18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6" name="ZoneTexte 37"/>
                <p:cNvSpPr txBox="1">
                  <a:spLocks noChangeArrowheads="1"/>
                </p:cNvSpPr>
                <p:nvPr/>
              </p:nvSpPr>
              <p:spPr bwMode="auto">
                <a:xfrm>
                  <a:off x="6914389" y="6351858"/>
                  <a:ext cx="3305571" cy="9747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l"/>
                  <a:r>
                    <a:rPr lang="en-US" sz="1800" b="1" dirty="0" err="1">
                      <a:solidFill>
                        <a:srgbClr val="0070C0"/>
                      </a:solidFill>
                    </a:rPr>
                    <a:t>Spacebel</a:t>
                  </a:r>
                  <a:r>
                    <a:rPr lang="en-US" sz="1800" b="1" dirty="0">
                      <a:solidFill>
                        <a:srgbClr val="0070C0"/>
                      </a:solidFill>
                    </a:rPr>
                    <a:t>,</a:t>
                  </a:r>
                  <a:r>
                    <a:rPr lang="en-US" sz="1800" b="1" dirty="0" smtClean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sz="1800" b="1" dirty="0" err="1" smtClean="0">
                      <a:solidFill>
                        <a:srgbClr val="0070C0"/>
                      </a:solidFill>
                    </a:rPr>
                    <a:t>Samtech</a:t>
                  </a:r>
                  <a:r>
                    <a:rPr lang="en-US" sz="1800" b="1" dirty="0" smtClean="0">
                      <a:solidFill>
                        <a:srgbClr val="0070C0"/>
                      </a:solidFill>
                    </a:rPr>
                    <a:t>, Rhea System, Open Engineering, GD Tech, Siemens,…</a:t>
                  </a:r>
                  <a:endParaRPr lang="en-US" sz="1800" b="1" dirty="0">
                    <a:solidFill>
                      <a:srgbClr val="0070C0"/>
                    </a:solidFill>
                  </a:endParaRPr>
                </a:p>
              </p:txBody>
            </p:sp>
          </p:grpSp>
          <p:cxnSp>
            <p:nvCxnSpPr>
              <p:cNvPr id="36" name="Connecteur droit 35"/>
              <p:cNvCxnSpPr/>
              <p:nvPr/>
            </p:nvCxnSpPr>
            <p:spPr>
              <a:xfrm>
                <a:off x="1989114" y="5780895"/>
                <a:ext cx="5357851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1989114" y="7031854"/>
                <a:ext cx="5357851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ZoneTexte 41"/>
            <p:cNvSpPr txBox="1">
              <a:spLocks noChangeArrowheads="1"/>
            </p:cNvSpPr>
            <p:nvPr/>
          </p:nvSpPr>
          <p:spPr bwMode="auto">
            <a:xfrm>
              <a:off x="7404101" y="5358673"/>
              <a:ext cx="2495536" cy="299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 err="1">
                  <a:solidFill>
                    <a:srgbClr val="0070C0"/>
                  </a:solidFill>
                </a:rPr>
                <a:t>Techspace</a:t>
              </a:r>
              <a:r>
                <a:rPr lang="en-US" sz="1800" b="1" dirty="0">
                  <a:solidFill>
                    <a:srgbClr val="0070C0"/>
                  </a:solidFill>
                </a:rPr>
                <a:t> Aero</a:t>
              </a:r>
            </a:p>
          </p:txBody>
        </p:sp>
        <p:pic>
          <p:nvPicPr>
            <p:cNvPr id="31" name="Picture 4" descr="C:\Documents and Settings\Michael\Bureau\mise au net\p3-boul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59436" y="6190023"/>
              <a:ext cx="214313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ZoneTexte 47"/>
            <p:cNvSpPr txBox="1">
              <a:spLocks noChangeArrowheads="1"/>
            </p:cNvSpPr>
            <p:nvPr/>
          </p:nvSpPr>
          <p:spPr bwMode="auto">
            <a:xfrm>
              <a:off x="1845188" y="6062483"/>
              <a:ext cx="4643470" cy="324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Power conditioning &amp; distribution</a:t>
              </a:r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1987527" y="6419074"/>
              <a:ext cx="5357849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49"/>
            <p:cNvSpPr txBox="1">
              <a:spLocks noChangeArrowheads="1"/>
            </p:cNvSpPr>
            <p:nvPr/>
          </p:nvSpPr>
          <p:spPr bwMode="auto">
            <a:xfrm>
              <a:off x="7404113" y="6093553"/>
              <a:ext cx="2961085" cy="524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070C0"/>
                  </a:solidFill>
                </a:rPr>
                <a:t>TAS Belgium</a:t>
              </a:r>
            </a:p>
            <a:p>
              <a:endParaRPr lang="en-US" sz="18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2" name="Picture 12" descr="Liquid Oxygen &amp; Hydrogen Injection Chamber Valve for Vulcain Cryoeng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852" y="5083175"/>
            <a:ext cx="11382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SABCA structure leg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4296" y="5083175"/>
            <a:ext cx="1480411" cy="103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4" descr="p PCU 4000 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0860" y="5116443"/>
            <a:ext cx="1226398" cy="109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Image 10" descr="_DSC3805copy66x132m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3913" y="5531780"/>
            <a:ext cx="1967741" cy="98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32" descr="Photo_SABC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5791" y="5513908"/>
            <a:ext cx="769938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07" y="5198448"/>
            <a:ext cx="1801827" cy="120137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SPACE </a:t>
            </a:r>
            <a:r>
              <a:rPr lang="fr-FR" dirty="0" err="1" smtClean="0"/>
              <a:t>activities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7956242" y="6310828"/>
            <a:ext cx="8515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 smtClean="0">
                <a:solidFill>
                  <a:srgbClr val="00547C"/>
                </a:solidFill>
                <a:sym typeface="Calibri" pitchFamily="-84" charset="0"/>
              </a:rPr>
              <a:t>NEXT &gt;</a:t>
            </a:r>
            <a:endParaRPr lang="fr-FR" dirty="0"/>
          </a:p>
        </p:txBody>
      </p:sp>
      <p:grpSp>
        <p:nvGrpSpPr>
          <p:cNvPr id="2" name="Groupe 82"/>
          <p:cNvGrpSpPr>
            <a:grpSpLocks/>
          </p:cNvGrpSpPr>
          <p:nvPr/>
        </p:nvGrpSpPr>
        <p:grpSpPr bwMode="auto">
          <a:xfrm>
            <a:off x="117773" y="1079500"/>
            <a:ext cx="8897937" cy="3553305"/>
            <a:chOff x="203164" y="1208863"/>
            <a:chExt cx="10287072" cy="2787670"/>
          </a:xfrm>
        </p:grpSpPr>
        <p:grpSp>
          <p:nvGrpSpPr>
            <p:cNvPr id="3" name="Groupe 5"/>
            <p:cNvGrpSpPr>
              <a:grpSpLocks/>
            </p:cNvGrpSpPr>
            <p:nvPr/>
          </p:nvGrpSpPr>
          <p:grpSpPr bwMode="auto">
            <a:xfrm>
              <a:off x="203164" y="1208863"/>
              <a:ext cx="10287072" cy="2786084"/>
              <a:chOff x="203164" y="1423177"/>
              <a:chExt cx="10287072" cy="2786084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6989773" y="3352493"/>
                <a:ext cx="1500199" cy="713974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8" name="Rectangle à coins arrondis 37"/>
              <p:cNvSpPr/>
              <p:nvPr/>
            </p:nvSpPr>
            <p:spPr>
              <a:xfrm>
                <a:off x="203164" y="1423177"/>
                <a:ext cx="10215633" cy="2786084"/>
              </a:xfrm>
              <a:prstGeom prst="round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47" name="ZoneTexte 13"/>
              <p:cNvSpPr txBox="1">
                <a:spLocks noChangeArrowheads="1"/>
              </p:cNvSpPr>
              <p:nvPr/>
            </p:nvSpPr>
            <p:spPr bwMode="auto">
              <a:xfrm>
                <a:off x="587825" y="1658564"/>
                <a:ext cx="9275790" cy="465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tx2"/>
                    </a:solidFill>
                  </a:rPr>
                  <a:t>In orbit</a:t>
                </a:r>
                <a:endParaRPr lang="fr-FR" sz="3200" b="1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48" name="Picture 4" descr="C:\Documents and Settings\Michael\Bureau\mise au net\p3-boul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3556" y="2374731"/>
                <a:ext cx="214313" cy="205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ZoneTexte 15"/>
              <p:cNvSpPr txBox="1">
                <a:spLocks noChangeArrowheads="1"/>
              </p:cNvSpPr>
              <p:nvPr/>
            </p:nvSpPr>
            <p:spPr bwMode="auto">
              <a:xfrm>
                <a:off x="1203296" y="2251859"/>
                <a:ext cx="5076896" cy="507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smtClean="0">
                    <a:solidFill>
                      <a:srgbClr val="0070C0"/>
                    </a:solidFill>
                  </a:rPr>
                  <a:t>Platforms </a:t>
                </a:r>
                <a:r>
                  <a:rPr lang="en-US" sz="1600" dirty="0" smtClean="0">
                    <a:solidFill>
                      <a:srgbClr val="0070C0"/>
                    </a:solidFill>
                  </a:rPr>
                  <a:t>(Structure, propulsion, </a:t>
                </a:r>
                <a:r>
                  <a:rPr lang="en-US" sz="1600" dirty="0">
                    <a:solidFill>
                      <a:srgbClr val="0070C0"/>
                    </a:solidFill>
                  </a:rPr>
                  <a:t>heat </a:t>
                </a:r>
                <a:r>
                  <a:rPr lang="en-US" sz="1600" dirty="0" smtClean="0">
                    <a:solidFill>
                      <a:srgbClr val="0070C0"/>
                    </a:solidFill>
                  </a:rPr>
                  <a:t>pipes,..)</a:t>
                </a: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0" name="ZoneTexte 18"/>
              <p:cNvSpPr txBox="1">
                <a:spLocks noChangeArrowheads="1"/>
              </p:cNvSpPr>
              <p:nvPr/>
            </p:nvSpPr>
            <p:spPr bwMode="auto">
              <a:xfrm>
                <a:off x="6275393" y="2297852"/>
                <a:ext cx="4214843" cy="294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b="1" dirty="0">
                    <a:solidFill>
                      <a:srgbClr val="0070C0"/>
                    </a:solidFill>
                  </a:rPr>
                  <a:t>SONACA, </a:t>
                </a:r>
                <a:r>
                  <a:rPr lang="en-US" sz="1800" b="1" dirty="0" err="1">
                    <a:solidFill>
                      <a:srgbClr val="0070C0"/>
                    </a:solidFill>
                  </a:rPr>
                  <a:t>Techspace</a:t>
                </a:r>
                <a:r>
                  <a:rPr lang="en-US" sz="1800" b="1" dirty="0">
                    <a:solidFill>
                      <a:srgbClr val="0070C0"/>
                    </a:solidFill>
                  </a:rPr>
                  <a:t> Aero, EHP</a:t>
                </a:r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51" name="Picture 4" descr="C:\Documents and Settings\Michael\Bureau\mise au net\p3-boul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3556" y="2860508"/>
                <a:ext cx="214313" cy="205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ZoneTexte 44"/>
              <p:cNvSpPr txBox="1">
                <a:spLocks noChangeArrowheads="1"/>
              </p:cNvSpPr>
              <p:nvPr/>
            </p:nvSpPr>
            <p:spPr bwMode="auto">
              <a:xfrm>
                <a:off x="1177869" y="2748168"/>
                <a:ext cx="4995652" cy="555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0070C0"/>
                    </a:solidFill>
                  </a:rPr>
                  <a:t>Power </a:t>
                </a:r>
                <a:r>
                  <a:rPr lang="en-US" sz="2000" dirty="0" smtClean="0">
                    <a:solidFill>
                      <a:srgbClr val="0070C0"/>
                    </a:solidFill>
                  </a:rPr>
                  <a:t>conditioning, atomic clocks, electronics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3" name="ZoneTexte 45"/>
              <p:cNvSpPr txBox="1">
                <a:spLocks noChangeArrowheads="1"/>
              </p:cNvSpPr>
              <p:nvPr/>
            </p:nvSpPr>
            <p:spPr bwMode="auto">
              <a:xfrm>
                <a:off x="6275393" y="2716320"/>
                <a:ext cx="3974423" cy="507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b="1" dirty="0" smtClean="0">
                    <a:solidFill>
                      <a:srgbClr val="0070C0"/>
                    </a:solidFill>
                  </a:rPr>
                  <a:t>TAS Belgium, Gillam-FEI, </a:t>
                </a:r>
                <a:r>
                  <a:rPr lang="en-US" sz="1800" b="1" dirty="0" err="1" smtClean="0">
                    <a:solidFill>
                      <a:srgbClr val="0070C0"/>
                    </a:solidFill>
                  </a:rPr>
                  <a:t>Deltatec</a:t>
                </a:r>
                <a:r>
                  <a:rPr lang="en-US" sz="1800" b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en-US" sz="1800" b="1" dirty="0" err="1" smtClean="0">
                    <a:solidFill>
                      <a:srgbClr val="0070C0"/>
                    </a:solidFill>
                  </a:rPr>
                  <a:t>Hipperos</a:t>
                </a:r>
                <a:r>
                  <a:rPr lang="en-US" sz="1800" b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en-US" sz="1800" b="1" dirty="0" err="1" smtClean="0">
                    <a:solidFill>
                      <a:srgbClr val="0070C0"/>
                    </a:solidFill>
                  </a:rPr>
                  <a:t>Nsilition</a:t>
                </a:r>
                <a:r>
                  <a:rPr lang="en-US" sz="1800" b="1" dirty="0" smtClean="0">
                    <a:solidFill>
                      <a:srgbClr val="0070C0"/>
                    </a:solidFill>
                  </a:rPr>
                  <a:t>, </a:t>
                </a:r>
                <a:r>
                  <a:rPr lang="en-US" sz="1800" b="1" dirty="0" err="1" smtClean="0">
                    <a:solidFill>
                      <a:srgbClr val="0070C0"/>
                    </a:solidFill>
                  </a:rPr>
                  <a:t>Incize</a:t>
                </a:r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54" name="Picture 4" descr="C:\Documents and Settings\Michael\Bureau\mise au net\p3-boul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50368" y="3274854"/>
                <a:ext cx="227501" cy="205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" name="ZoneTexte 47"/>
              <p:cNvSpPr txBox="1">
                <a:spLocks noChangeArrowheads="1"/>
              </p:cNvSpPr>
              <p:nvPr/>
            </p:nvSpPr>
            <p:spPr bwMode="auto">
              <a:xfrm>
                <a:off x="1203296" y="3225533"/>
                <a:ext cx="5076896" cy="507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0070C0"/>
                    </a:solidFill>
                  </a:rPr>
                  <a:t>Instruments </a:t>
                </a:r>
                <a:r>
                  <a:rPr lang="en-US" sz="1600" dirty="0">
                    <a:solidFill>
                      <a:srgbClr val="0070C0"/>
                    </a:solidFill>
                  </a:rPr>
                  <a:t>(scientific, observation,</a:t>
                </a:r>
                <a:r>
                  <a:rPr lang="en-US" sz="16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1600" dirty="0" err="1" smtClean="0">
                    <a:solidFill>
                      <a:srgbClr val="0070C0"/>
                    </a:solidFill>
                  </a:rPr>
                  <a:t>meteo</a:t>
                </a:r>
                <a:r>
                  <a:rPr lang="en-US" sz="1600" dirty="0" smtClean="0">
                    <a:solidFill>
                      <a:srgbClr val="0070C0"/>
                    </a:solidFill>
                  </a:rPr>
                  <a:t>,.</a:t>
                </a:r>
                <a:r>
                  <a:rPr lang="en-US" sz="1600" dirty="0">
                    <a:solidFill>
                      <a:srgbClr val="0070C0"/>
                    </a:solidFill>
                  </a:rPr>
                  <a:t>..)</a:t>
                </a:r>
              </a:p>
            </p:txBody>
          </p:sp>
          <p:sp>
            <p:nvSpPr>
              <p:cNvPr id="56" name="ZoneTexte 48"/>
              <p:cNvSpPr txBox="1">
                <a:spLocks noChangeArrowheads="1"/>
              </p:cNvSpPr>
              <p:nvPr/>
            </p:nvSpPr>
            <p:spPr bwMode="auto">
              <a:xfrm>
                <a:off x="6280192" y="3217719"/>
                <a:ext cx="4071966" cy="5148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b="1" dirty="0">
                    <a:solidFill>
                      <a:srgbClr val="0070C0"/>
                    </a:solidFill>
                  </a:rPr>
                  <a:t>AMOS, CSL, Lambda-X</a:t>
                </a:r>
                <a:r>
                  <a:rPr lang="en-US" sz="1800" b="1" dirty="0" smtClean="0">
                    <a:solidFill>
                      <a:srgbClr val="0070C0"/>
                    </a:solidFill>
                  </a:rPr>
                  <a:t>, CSR,…</a:t>
                </a:r>
                <a:endParaRPr lang="en-US" sz="1500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57" name="Picture 4" descr="C:\Documents and Settings\Michael\Bureau\mise au net\p3-boul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50368" y="3752057"/>
                <a:ext cx="227501" cy="205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8" name="ZoneTexte 50"/>
              <p:cNvSpPr txBox="1">
                <a:spLocks noChangeArrowheads="1"/>
              </p:cNvSpPr>
              <p:nvPr/>
            </p:nvSpPr>
            <p:spPr bwMode="auto">
              <a:xfrm>
                <a:off x="1274734" y="3691755"/>
                <a:ext cx="4929222" cy="318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0070C0"/>
                    </a:solidFill>
                  </a:rPr>
                  <a:t>Software &amp; engineering</a:t>
                </a: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9" name="ZoneTexte 51"/>
              <p:cNvSpPr txBox="1">
                <a:spLocks noChangeArrowheads="1"/>
              </p:cNvSpPr>
              <p:nvPr/>
            </p:nvSpPr>
            <p:spPr bwMode="auto">
              <a:xfrm>
                <a:off x="6280192" y="3665305"/>
                <a:ext cx="4210044" cy="4829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0070C0"/>
                    </a:solidFill>
                  </a:rPr>
                  <a:t>SPACEBEL</a:t>
                </a:r>
                <a:r>
                  <a:rPr lang="en-US" sz="1600" b="1" dirty="0" smtClean="0">
                    <a:solidFill>
                      <a:srgbClr val="0070C0"/>
                    </a:solidFill>
                  </a:rPr>
                  <a:t>, SAMTECH</a:t>
                </a:r>
                <a:r>
                  <a:rPr lang="en-US" sz="1800" b="1" dirty="0">
                    <a:solidFill>
                      <a:srgbClr val="0070C0"/>
                    </a:solidFill>
                  </a:rPr>
                  <a:t>,</a:t>
                </a:r>
                <a:r>
                  <a:rPr lang="en-US" sz="1800" b="1" dirty="0" smtClean="0">
                    <a:solidFill>
                      <a:srgbClr val="0070C0"/>
                    </a:solidFill>
                  </a:rPr>
                  <a:t> Rhea, </a:t>
                </a:r>
                <a:r>
                  <a:rPr lang="en-US" sz="1600" b="1" dirty="0" err="1" smtClean="0">
                    <a:solidFill>
                      <a:srgbClr val="0070C0"/>
                    </a:solidFill>
                  </a:rPr>
                  <a:t>Aethis</a:t>
                </a:r>
                <a:endParaRPr lang="en-US" sz="1600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24" name="Connecteur droit 23"/>
            <p:cNvCxnSpPr/>
            <p:nvPr/>
          </p:nvCxnSpPr>
          <p:spPr>
            <a:xfrm>
              <a:off x="1314422" y="2351221"/>
              <a:ext cx="4857784" cy="1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1314422" y="2851934"/>
              <a:ext cx="4506918" cy="6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1274734" y="3280504"/>
              <a:ext cx="4857784" cy="1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314422" y="3994947"/>
              <a:ext cx="4857784" cy="1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1346172" y="3779168"/>
              <a:ext cx="4857784" cy="15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Image 21" descr="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8785" y="5375543"/>
            <a:ext cx="1666925" cy="130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499" y="5405868"/>
            <a:ext cx="1980944" cy="13206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89" y="4749667"/>
            <a:ext cx="1655994" cy="13165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24" y="5507449"/>
            <a:ext cx="1676204" cy="111746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93" y="4848169"/>
            <a:ext cx="1730151" cy="1034877"/>
          </a:xfrm>
          <a:prstGeom prst="rect">
            <a:avLst/>
          </a:prstGeom>
        </p:spPr>
      </p:pic>
      <p:pic>
        <p:nvPicPr>
          <p:cNvPr id="31" name="Image 14" descr="SONACA View 3 right PLEIADES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6021" y="4829612"/>
            <a:ext cx="1398765" cy="130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SPACE </a:t>
            </a:r>
            <a:r>
              <a:rPr lang="fr-FR" dirty="0" err="1" smtClean="0"/>
              <a:t>activities</a:t>
            </a:r>
            <a:endParaRPr lang="fr-FR" dirty="0"/>
          </a:p>
        </p:txBody>
      </p:sp>
      <p:grpSp>
        <p:nvGrpSpPr>
          <p:cNvPr id="2" name="Groupe 83"/>
          <p:cNvGrpSpPr>
            <a:grpSpLocks/>
          </p:cNvGrpSpPr>
          <p:nvPr/>
        </p:nvGrpSpPr>
        <p:grpSpPr bwMode="auto">
          <a:xfrm>
            <a:off x="322236" y="1620553"/>
            <a:ext cx="8403167" cy="2920447"/>
            <a:chOff x="203164" y="4137821"/>
            <a:chExt cx="10215634" cy="3214710"/>
          </a:xfrm>
        </p:grpSpPr>
        <p:sp>
          <p:nvSpPr>
            <p:cNvPr id="31" name="Rectangle 30"/>
            <p:cNvSpPr/>
            <p:nvPr/>
          </p:nvSpPr>
          <p:spPr>
            <a:xfrm>
              <a:off x="6989774" y="6280961"/>
              <a:ext cx="1500197" cy="7143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3" name="Rectangle à coins arrondis 32"/>
            <p:cNvSpPr/>
            <p:nvPr/>
          </p:nvSpPr>
          <p:spPr>
            <a:xfrm>
              <a:off x="203164" y="4137821"/>
              <a:ext cx="10215634" cy="3214710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4" name="ZoneTexte 61"/>
            <p:cNvSpPr txBox="1">
              <a:spLocks noChangeArrowheads="1"/>
            </p:cNvSpPr>
            <p:nvPr/>
          </p:nvSpPr>
          <p:spPr bwMode="auto">
            <a:xfrm>
              <a:off x="688206" y="4280697"/>
              <a:ext cx="9275790" cy="643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2"/>
                  </a:solidFill>
                </a:rPr>
                <a:t>Exploitation</a:t>
              </a:r>
              <a:endParaRPr lang="fr-FR" sz="3200" b="1" dirty="0">
                <a:solidFill>
                  <a:schemeClr val="tx2"/>
                </a:solidFill>
              </a:endParaRPr>
            </a:p>
          </p:txBody>
        </p:sp>
        <p:pic>
          <p:nvPicPr>
            <p:cNvPr id="35" name="Picture 4" descr="C:\Documents and Settings\Michael\Bureau\mise au net\p3-boul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56400" y="5014445"/>
              <a:ext cx="214313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ZoneTexte 63"/>
            <p:cNvSpPr txBox="1">
              <a:spLocks noChangeArrowheads="1"/>
            </p:cNvSpPr>
            <p:nvPr/>
          </p:nvSpPr>
          <p:spPr bwMode="auto">
            <a:xfrm>
              <a:off x="1203296" y="4939873"/>
              <a:ext cx="4643470" cy="98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Satellite </a:t>
              </a:r>
              <a:r>
                <a:rPr lang="en-US" sz="2000" dirty="0" smtClean="0">
                  <a:solidFill>
                    <a:srgbClr val="0070C0"/>
                  </a:solidFill>
                </a:rPr>
                <a:t>operations </a:t>
              </a:r>
              <a:r>
                <a:rPr lang="en-US" sz="1600" dirty="0" smtClean="0">
                  <a:solidFill>
                    <a:srgbClr val="0070C0"/>
                  </a:solidFill>
                </a:rPr>
                <a:t>(</a:t>
              </a:r>
              <a:r>
                <a:rPr lang="en-US" sz="1600" dirty="0" err="1" smtClean="0">
                  <a:solidFill>
                    <a:srgbClr val="0070C0"/>
                  </a:solidFill>
                </a:rPr>
                <a:t>Proba</a:t>
              </a:r>
              <a:r>
                <a:rPr lang="en-US" sz="1600" dirty="0" smtClean="0">
                  <a:solidFill>
                    <a:srgbClr val="0070C0"/>
                  </a:solidFill>
                </a:rPr>
                <a:t> Operations, SES Back up facility, Galileo (IOV and FOC), ..)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37" name="ZoneTexte 64"/>
            <p:cNvSpPr txBox="1">
              <a:spLocks noChangeArrowheads="1"/>
            </p:cNvSpPr>
            <p:nvPr/>
          </p:nvSpPr>
          <p:spPr bwMode="auto">
            <a:xfrm>
              <a:off x="6418270" y="4890424"/>
              <a:ext cx="3545726" cy="965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070C0"/>
                  </a:solidFill>
                </a:rPr>
                <a:t>ESA - </a:t>
              </a:r>
              <a:r>
                <a:rPr lang="en-US" sz="1800" b="1" dirty="0" err="1" smtClean="0">
                  <a:solidFill>
                    <a:srgbClr val="0070C0"/>
                  </a:solidFill>
                </a:rPr>
                <a:t>Redu</a:t>
              </a:r>
              <a:r>
                <a:rPr lang="en-US" sz="1800" b="1" dirty="0" smtClean="0">
                  <a:solidFill>
                    <a:srgbClr val="0070C0"/>
                  </a:solidFill>
                </a:rPr>
                <a:t>, </a:t>
              </a:r>
              <a:r>
                <a:rPr lang="en-US" sz="1800" b="1" dirty="0" err="1">
                  <a:solidFill>
                    <a:srgbClr val="0070C0"/>
                  </a:solidFill>
                </a:rPr>
                <a:t>Redu</a:t>
              </a:r>
              <a:r>
                <a:rPr lang="en-US" sz="1800" b="1" dirty="0">
                  <a:solidFill>
                    <a:srgbClr val="0070C0"/>
                  </a:solidFill>
                </a:rPr>
                <a:t> Space Services, </a:t>
              </a:r>
              <a:r>
                <a:rPr lang="en-US" sz="1800" b="1" dirty="0" err="1" smtClean="0">
                  <a:solidFill>
                    <a:srgbClr val="0070C0"/>
                  </a:solidFill>
                </a:rPr>
                <a:t>Virtociset</a:t>
              </a:r>
              <a:r>
                <a:rPr lang="en-US" sz="1800" b="1" dirty="0" smtClean="0">
                  <a:solidFill>
                    <a:srgbClr val="0070C0"/>
                  </a:solidFill>
                </a:rPr>
                <a:t> Belgium</a:t>
              </a:r>
            </a:p>
            <a:p>
              <a:endParaRPr lang="en-US" sz="1500" dirty="0">
                <a:solidFill>
                  <a:srgbClr val="0070C0"/>
                </a:solidFill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>
              <a:off x="1346171" y="5298654"/>
              <a:ext cx="4857785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 10" descr="Galileo GM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94976" y="4832999"/>
            <a:ext cx="2292080" cy="132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9" descr="galileo03865A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9397" y="4835624"/>
            <a:ext cx="2014913" cy="132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4" y="4832999"/>
            <a:ext cx="1996582" cy="13285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51" y="4832999"/>
            <a:ext cx="1774749" cy="132976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SPACE </a:t>
            </a:r>
            <a:r>
              <a:rPr lang="fr-FR" dirty="0" err="1" smtClean="0"/>
              <a:t>activities</a:t>
            </a:r>
            <a:endParaRPr lang="fr-FR" dirty="0"/>
          </a:p>
        </p:txBody>
      </p:sp>
      <p:grpSp>
        <p:nvGrpSpPr>
          <p:cNvPr id="2" name="Groupe 83"/>
          <p:cNvGrpSpPr>
            <a:grpSpLocks/>
          </p:cNvGrpSpPr>
          <p:nvPr/>
        </p:nvGrpSpPr>
        <p:grpSpPr bwMode="auto">
          <a:xfrm>
            <a:off x="185097" y="1137557"/>
            <a:ext cx="9423401" cy="3649662"/>
            <a:chOff x="114628" y="4722035"/>
            <a:chExt cx="10948999" cy="2605106"/>
          </a:xfrm>
        </p:grpSpPr>
        <p:sp>
          <p:nvSpPr>
            <p:cNvPr id="13" name="Rectangle 12"/>
            <p:cNvSpPr/>
            <p:nvPr/>
          </p:nvSpPr>
          <p:spPr>
            <a:xfrm>
              <a:off x="6989774" y="6280961"/>
              <a:ext cx="1500197" cy="71438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" name="Rectangle à coins arrondis 13"/>
            <p:cNvSpPr/>
            <p:nvPr/>
          </p:nvSpPr>
          <p:spPr>
            <a:xfrm>
              <a:off x="114628" y="4722035"/>
              <a:ext cx="10215634" cy="2605106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5" name="Picture 4" descr="C:\Documents and Settings\Michael\Bureau\mise au net\p3-boul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0368" y="5646593"/>
              <a:ext cx="227501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ZoneTexte 69"/>
            <p:cNvSpPr txBox="1">
              <a:spLocks noChangeArrowheads="1"/>
            </p:cNvSpPr>
            <p:nvPr/>
          </p:nvSpPr>
          <p:spPr bwMode="auto">
            <a:xfrm>
              <a:off x="1203295" y="5451602"/>
              <a:ext cx="4929222" cy="47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Earth </a:t>
              </a:r>
              <a:r>
                <a:rPr lang="en-US" sz="2000" dirty="0" smtClean="0">
                  <a:solidFill>
                    <a:srgbClr val="0070C0"/>
                  </a:solidFill>
                </a:rPr>
                <a:t>observation, Satellite navigation, Telecommunications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17" name="ZoneTexte 70"/>
            <p:cNvSpPr txBox="1">
              <a:spLocks noChangeArrowheads="1"/>
            </p:cNvSpPr>
            <p:nvPr/>
          </p:nvSpPr>
          <p:spPr bwMode="auto">
            <a:xfrm>
              <a:off x="6275394" y="5451602"/>
              <a:ext cx="4133844" cy="615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 err="1" smtClean="0">
                  <a:solidFill>
                    <a:srgbClr val="0070C0"/>
                  </a:solidFill>
                </a:rPr>
                <a:t>Vitrociset</a:t>
              </a:r>
              <a:r>
                <a:rPr lang="en-US" sz="1800" b="1" dirty="0" smtClean="0">
                  <a:solidFill>
                    <a:srgbClr val="0070C0"/>
                  </a:solidFill>
                </a:rPr>
                <a:t> Belgium,</a:t>
              </a:r>
              <a:r>
                <a:rPr lang="en-US" b="1" dirty="0" smtClean="0">
                  <a:solidFill>
                    <a:srgbClr val="0070C0"/>
                  </a:solidFill>
                </a:rPr>
                <a:t> </a:t>
              </a:r>
              <a:r>
                <a:rPr lang="en-US" b="1" dirty="0" err="1" smtClean="0">
                  <a:solidFill>
                    <a:srgbClr val="0070C0"/>
                  </a:solidFill>
                </a:rPr>
                <a:t>Spacebel</a:t>
              </a:r>
              <a:r>
                <a:rPr lang="en-US" b="1" dirty="0" smtClean="0">
                  <a:solidFill>
                    <a:srgbClr val="0070C0"/>
                  </a:solidFill>
                </a:rPr>
                <a:t>, RMA, </a:t>
              </a:r>
              <a:r>
                <a:rPr lang="en-US" b="1" dirty="0" err="1" smtClean="0">
                  <a:solidFill>
                    <a:srgbClr val="0070C0"/>
                  </a:solidFill>
                </a:rPr>
                <a:t>Walphot</a:t>
              </a:r>
              <a:r>
                <a:rPr lang="en-US" b="1" dirty="0" smtClean="0">
                  <a:solidFill>
                    <a:srgbClr val="0070C0"/>
                  </a:solidFill>
                </a:rPr>
                <a:t>, CRA-W, GIM, M3 systems, </a:t>
              </a:r>
              <a:r>
                <a:rPr lang="en-US" b="1" dirty="0" err="1" smtClean="0">
                  <a:solidFill>
                    <a:srgbClr val="0070C0"/>
                  </a:solidFill>
                </a:rPr>
                <a:t>ISSeP</a:t>
              </a:r>
              <a:r>
                <a:rPr lang="en-US" b="1" dirty="0" smtClean="0">
                  <a:solidFill>
                    <a:srgbClr val="0070C0"/>
                  </a:solidFill>
                </a:rPr>
                <a:t>, Oscars,…</a:t>
              </a:r>
              <a:endParaRPr lang="en-US" sz="1500" dirty="0">
                <a:solidFill>
                  <a:srgbClr val="0070C0"/>
                </a:solidFill>
              </a:endParaRPr>
            </a:p>
          </p:txBody>
        </p:sp>
        <p:pic>
          <p:nvPicPr>
            <p:cNvPr id="18" name="Picture 4" descr="C:\Documents and Settings\Michael\Bureau\mise au net\p3-boul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5795" y="6280961"/>
              <a:ext cx="227501" cy="205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ZoneTexte 72"/>
            <p:cNvSpPr txBox="1">
              <a:spLocks noChangeArrowheads="1"/>
            </p:cNvSpPr>
            <p:nvPr/>
          </p:nvSpPr>
          <p:spPr bwMode="auto">
            <a:xfrm>
              <a:off x="1242984" y="6219977"/>
              <a:ext cx="4929222" cy="266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SME </a:t>
              </a:r>
              <a:r>
                <a:rPr lang="en-US" sz="2000" dirty="0" smtClean="0">
                  <a:solidFill>
                    <a:srgbClr val="0070C0"/>
                  </a:solidFill>
                </a:rPr>
                <a:t>incubators &amp; Tech transfer</a:t>
              </a:r>
              <a:endParaRPr lang="en-US" sz="1600" dirty="0">
                <a:solidFill>
                  <a:srgbClr val="0070C0"/>
                </a:solidFill>
              </a:endParaRPr>
            </a:p>
          </p:txBody>
        </p:sp>
        <p:sp>
          <p:nvSpPr>
            <p:cNvPr id="21" name="ZoneTexte 75"/>
            <p:cNvSpPr txBox="1">
              <a:spLocks noChangeArrowheads="1"/>
            </p:cNvSpPr>
            <p:nvPr/>
          </p:nvSpPr>
          <p:spPr bwMode="auto">
            <a:xfrm>
              <a:off x="795352" y="4866464"/>
              <a:ext cx="10268275" cy="389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3200" b="1" dirty="0">
                  <a:solidFill>
                    <a:schemeClr val="tx2"/>
                  </a:solidFill>
                </a:rPr>
                <a:t>Space </a:t>
              </a:r>
              <a:r>
                <a:rPr lang="en-US" sz="3200" b="1" dirty="0" smtClean="0">
                  <a:solidFill>
                    <a:schemeClr val="tx2"/>
                  </a:solidFill>
                </a:rPr>
                <a:t>applications and technology transfer</a:t>
              </a:r>
              <a:endParaRPr lang="fr-FR" sz="3200" b="1" dirty="0">
                <a:solidFill>
                  <a:schemeClr val="tx2"/>
                </a:solidFill>
              </a:endParaRPr>
            </a:p>
          </p:txBody>
        </p:sp>
        <p:sp>
          <p:nvSpPr>
            <p:cNvPr id="23" name="ZoneTexte 78"/>
            <p:cNvSpPr txBox="1">
              <a:spLocks noChangeArrowheads="1"/>
            </p:cNvSpPr>
            <p:nvPr/>
          </p:nvSpPr>
          <p:spPr bwMode="auto">
            <a:xfrm>
              <a:off x="6275394" y="6219977"/>
              <a:ext cx="3429024" cy="429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 b="1" dirty="0">
                  <a:solidFill>
                    <a:srgbClr val="0070C0"/>
                  </a:solidFill>
                </a:rPr>
                <a:t>WSL,</a:t>
              </a:r>
              <a:r>
                <a:rPr lang="en-US" sz="1800" b="1" dirty="0" smtClean="0">
                  <a:solidFill>
                    <a:srgbClr val="0070C0"/>
                  </a:solidFill>
                </a:rPr>
                <a:t> ESA BIC </a:t>
              </a:r>
              <a:r>
                <a:rPr lang="en-US" sz="1800" b="1" dirty="0" err="1" smtClean="0">
                  <a:solidFill>
                    <a:srgbClr val="0070C0"/>
                  </a:solidFill>
                </a:rPr>
                <a:t>Redu</a:t>
              </a:r>
              <a:r>
                <a:rPr lang="en-US" sz="1800" b="1" dirty="0" smtClean="0">
                  <a:solidFill>
                    <a:srgbClr val="0070C0"/>
                  </a:solidFill>
                </a:rPr>
                <a:t>, </a:t>
              </a:r>
              <a:r>
                <a:rPr lang="en-US" sz="1800" b="1" dirty="0" err="1" smtClean="0">
                  <a:solidFill>
                    <a:srgbClr val="0070C0"/>
                  </a:solidFill>
                </a:rPr>
                <a:t>Creaction</a:t>
              </a:r>
              <a:endParaRPr lang="en-US" sz="1500" dirty="0">
                <a:solidFill>
                  <a:srgbClr val="0070C0"/>
                </a:solidFill>
              </a:endParaRPr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1274734" y="5921909"/>
              <a:ext cx="485778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1274732" y="6487495"/>
              <a:ext cx="485778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22" descr="min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097" y="5044363"/>
            <a:ext cx="1550988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26" y="4821335"/>
            <a:ext cx="1522901" cy="11505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67" y="5129690"/>
            <a:ext cx="1789526" cy="12649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67" y="5431389"/>
            <a:ext cx="2031792" cy="13490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77" y="5261705"/>
            <a:ext cx="2322760" cy="155056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/>
              <a:t>SPACE </a:t>
            </a:r>
            <a:r>
              <a:rPr lang="fr-FR" dirty="0" err="1" smtClean="0"/>
              <a:t>activities</a:t>
            </a:r>
            <a:endParaRPr lang="fr-FR" dirty="0"/>
          </a:p>
        </p:txBody>
      </p:sp>
      <p:grpSp>
        <p:nvGrpSpPr>
          <p:cNvPr id="2" name="Groupe 21"/>
          <p:cNvGrpSpPr>
            <a:grpSpLocks/>
          </p:cNvGrpSpPr>
          <p:nvPr/>
        </p:nvGrpSpPr>
        <p:grpSpPr bwMode="auto">
          <a:xfrm>
            <a:off x="333133" y="1266942"/>
            <a:ext cx="8474624" cy="3737235"/>
            <a:chOff x="417478" y="4423573"/>
            <a:chExt cx="9858444" cy="2786082"/>
          </a:xfrm>
        </p:grpSpPr>
        <p:grpSp>
          <p:nvGrpSpPr>
            <p:cNvPr id="3" name="Groupe 19"/>
            <p:cNvGrpSpPr>
              <a:grpSpLocks/>
            </p:cNvGrpSpPr>
            <p:nvPr/>
          </p:nvGrpSpPr>
          <p:grpSpPr bwMode="auto">
            <a:xfrm>
              <a:off x="417478" y="4423573"/>
              <a:ext cx="9858444" cy="2786082"/>
              <a:chOff x="417478" y="4352135"/>
              <a:chExt cx="9858444" cy="2786082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417478" y="4352135"/>
                <a:ext cx="9858444" cy="2786082"/>
              </a:xfrm>
              <a:prstGeom prst="roundRect">
                <a:avLst/>
              </a:prstGeom>
              <a:no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30" name="ZoneTexte 27"/>
              <p:cNvSpPr txBox="1">
                <a:spLocks noChangeArrowheads="1"/>
              </p:cNvSpPr>
              <p:nvPr/>
            </p:nvSpPr>
            <p:spPr bwMode="auto">
              <a:xfrm>
                <a:off x="473161" y="4546513"/>
                <a:ext cx="9797624" cy="458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sz="3400" b="1" dirty="0" err="1">
                    <a:solidFill>
                      <a:schemeClr val="tx2"/>
                    </a:solidFill>
                  </a:rPr>
                  <a:t>Space</a:t>
                </a:r>
                <a:r>
                  <a:rPr lang="fr-FR" sz="3400" b="1" dirty="0">
                    <a:solidFill>
                      <a:schemeClr val="tx2"/>
                    </a:solidFill>
                  </a:rPr>
                  <a:t> </a:t>
                </a:r>
                <a:r>
                  <a:rPr lang="fr-FR" sz="3400" b="1" dirty="0" err="1" smtClean="0">
                    <a:solidFill>
                      <a:schemeClr val="tx2"/>
                    </a:solidFill>
                  </a:rPr>
                  <a:t>education</a:t>
                </a:r>
                <a:r>
                  <a:rPr lang="fr-FR" sz="3400" b="1" dirty="0" smtClean="0">
                    <a:solidFill>
                      <a:schemeClr val="tx2"/>
                    </a:solidFill>
                  </a:rPr>
                  <a:t>, Science &amp; </a:t>
                </a:r>
                <a:r>
                  <a:rPr lang="fr-FR" sz="3400" b="1" dirty="0" err="1" smtClean="0">
                    <a:solidFill>
                      <a:schemeClr val="tx2"/>
                    </a:solidFill>
                  </a:rPr>
                  <a:t>Astronomy</a:t>
                </a:r>
                <a:r>
                  <a:rPr lang="fr-FR" sz="3400" b="1" dirty="0" smtClean="0">
                    <a:solidFill>
                      <a:schemeClr val="tx2"/>
                    </a:solidFill>
                  </a:rPr>
                  <a:t> </a:t>
                </a:r>
                <a:endParaRPr lang="fr-FR" sz="3400" b="1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1" name="Picture 4" descr="C:\Documents and Settings\Michael\Bureau\mise au net\p3-boul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31924" y="5214576"/>
                <a:ext cx="214313" cy="205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2" name="ZoneTexte 29"/>
              <p:cNvSpPr txBox="1">
                <a:spLocks noChangeArrowheads="1"/>
              </p:cNvSpPr>
              <p:nvPr/>
            </p:nvSpPr>
            <p:spPr bwMode="auto">
              <a:xfrm>
                <a:off x="1728047" y="5122037"/>
                <a:ext cx="5067392" cy="298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smtClean="0">
                    <a:solidFill>
                      <a:srgbClr val="0070C0"/>
                    </a:solidFill>
                  </a:rPr>
                  <a:t>“Edutainment”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33" name="Picture 4" descr="C:\Documents and Settings\Michael\Bureau\mise au net\p3-boul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31924" y="5680679"/>
                <a:ext cx="214313" cy="205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ZoneTexte 31"/>
              <p:cNvSpPr txBox="1">
                <a:spLocks noChangeArrowheads="1"/>
              </p:cNvSpPr>
              <p:nvPr/>
            </p:nvSpPr>
            <p:spPr bwMode="auto">
              <a:xfrm>
                <a:off x="1774799" y="5633806"/>
                <a:ext cx="5572166" cy="527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smtClean="0">
                    <a:solidFill>
                      <a:srgbClr val="0070C0"/>
                    </a:solidFill>
                  </a:rPr>
                  <a:t>Universities (Up to 60 departments) - Masters </a:t>
                </a:r>
                <a:r>
                  <a:rPr lang="en-US" sz="2000" dirty="0">
                    <a:solidFill>
                      <a:srgbClr val="0070C0"/>
                    </a:solidFill>
                  </a:rPr>
                  <a:t>and </a:t>
                </a:r>
                <a:r>
                  <a:rPr lang="en-US" sz="2000" dirty="0" smtClean="0">
                    <a:solidFill>
                      <a:srgbClr val="0070C0"/>
                    </a:solidFill>
                  </a:rPr>
                  <a:t>student’s </a:t>
                </a:r>
                <a:r>
                  <a:rPr lang="en-US" sz="2000" dirty="0" err="1" smtClean="0">
                    <a:solidFill>
                      <a:srgbClr val="0070C0"/>
                    </a:solidFill>
                  </a:rPr>
                  <a:t>nano</a:t>
                </a:r>
                <a:r>
                  <a:rPr lang="en-US" sz="2000" dirty="0" smtClean="0">
                    <a:solidFill>
                      <a:srgbClr val="0070C0"/>
                    </a:solidFill>
                  </a:rPr>
                  <a:t>-satellites</a:t>
                </a:r>
                <a:endParaRPr lang="en-US" sz="2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ZoneTexte 32"/>
              <p:cNvSpPr txBox="1">
                <a:spLocks noChangeArrowheads="1"/>
              </p:cNvSpPr>
              <p:nvPr/>
            </p:nvSpPr>
            <p:spPr bwMode="auto">
              <a:xfrm>
                <a:off x="7346964" y="5214576"/>
                <a:ext cx="2876891" cy="275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b="1" dirty="0">
                    <a:solidFill>
                      <a:srgbClr val="0070C0"/>
                    </a:solidFill>
                  </a:rPr>
                  <a:t>Euro Space Center</a:t>
                </a:r>
              </a:p>
            </p:txBody>
          </p:sp>
          <p:sp>
            <p:nvSpPr>
              <p:cNvPr id="36" name="ZoneTexte 34"/>
              <p:cNvSpPr txBox="1">
                <a:spLocks noChangeArrowheads="1"/>
              </p:cNvSpPr>
              <p:nvPr/>
            </p:nvSpPr>
            <p:spPr bwMode="auto">
              <a:xfrm>
                <a:off x="7418401" y="5698432"/>
                <a:ext cx="2786081" cy="481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fr-FR" sz="1800" b="1" dirty="0" err="1">
                    <a:solidFill>
                      <a:srgbClr val="0070C0"/>
                    </a:solidFill>
                  </a:rPr>
                  <a:t>ULg</a:t>
                </a:r>
                <a:r>
                  <a:rPr lang="fr-FR" sz="1800" b="1" dirty="0">
                    <a:solidFill>
                      <a:srgbClr val="0070C0"/>
                    </a:solidFill>
                  </a:rPr>
                  <a:t> (</a:t>
                </a:r>
                <a:r>
                  <a:rPr lang="fr-FR" sz="1800" b="1" dirty="0" err="1">
                    <a:solidFill>
                      <a:srgbClr val="0070C0"/>
                    </a:solidFill>
                  </a:rPr>
                  <a:t>nanosatellites</a:t>
                </a:r>
                <a:r>
                  <a:rPr lang="fr-FR" sz="1800" b="1" dirty="0">
                    <a:solidFill>
                      <a:srgbClr val="0070C0"/>
                    </a:solidFill>
                  </a:rPr>
                  <a:t>)</a:t>
                </a:r>
              </a:p>
              <a:p>
                <a:r>
                  <a:rPr lang="fr-FR" sz="1800" b="1" dirty="0">
                    <a:solidFill>
                      <a:srgbClr val="0070C0"/>
                    </a:solidFill>
                  </a:rPr>
                  <a:t>UCL, ULB</a:t>
                </a:r>
                <a:endParaRPr lang="en-US" sz="1800" b="1" dirty="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26" name="Connecteur droit 25"/>
            <p:cNvCxnSpPr/>
            <p:nvPr/>
          </p:nvCxnSpPr>
          <p:spPr>
            <a:xfrm>
              <a:off x="1846238" y="5491754"/>
              <a:ext cx="5357851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846236" y="6232968"/>
              <a:ext cx="5357851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133" y="5028452"/>
            <a:ext cx="3071262" cy="165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Ouft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990" y="5004177"/>
            <a:ext cx="1608507" cy="1675655"/>
          </a:xfrm>
          <a:prstGeom prst="rect">
            <a:avLst/>
          </a:prstGeom>
        </p:spPr>
      </p:pic>
      <p:pic>
        <p:nvPicPr>
          <p:cNvPr id="19" name="Picture 17" descr="Copie de The movabl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34969" y="5004177"/>
            <a:ext cx="2124536" cy="165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C:\Documents and Settings\Michael\Bureau\mise au net\p3-bo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7109" y="3900369"/>
            <a:ext cx="184230" cy="27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31"/>
          <p:cNvSpPr txBox="1">
            <a:spLocks noChangeArrowheads="1"/>
          </p:cNvSpPr>
          <p:nvPr/>
        </p:nvSpPr>
        <p:spPr bwMode="auto">
          <a:xfrm>
            <a:off x="1561336" y="3822404"/>
            <a:ext cx="4790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0070C0"/>
                </a:solidFill>
              </a:rPr>
              <a:t>Astronomy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22" name="Connecteur droit 21"/>
          <p:cNvCxnSpPr/>
          <p:nvPr/>
        </p:nvCxnSpPr>
        <p:spPr bwMode="auto">
          <a:xfrm>
            <a:off x="1684160" y="4222514"/>
            <a:ext cx="4605775" cy="2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32"/>
          <p:cNvSpPr txBox="1">
            <a:spLocks noChangeArrowheads="1"/>
          </p:cNvSpPr>
          <p:nvPr/>
        </p:nvSpPr>
        <p:spPr bwMode="auto">
          <a:xfrm>
            <a:off x="6442335" y="3900369"/>
            <a:ext cx="2100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 smtClean="0">
                <a:solidFill>
                  <a:srgbClr val="0070C0"/>
                </a:solidFill>
              </a:rPr>
              <a:t>AMOS, </a:t>
            </a:r>
            <a:r>
              <a:rPr lang="en-US" sz="1800" b="1" dirty="0" err="1" smtClean="0">
                <a:solidFill>
                  <a:srgbClr val="0070C0"/>
                </a:solidFill>
              </a:rPr>
              <a:t>ULg</a:t>
            </a:r>
            <a:endParaRPr lang="en-US" sz="1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76325"/>
            <a:ext cx="8140700" cy="2708275"/>
          </a:xfrm>
        </p:spPr>
        <p:txBody>
          <a:bodyPr/>
          <a:lstStyle/>
          <a:p>
            <a:r>
              <a:rPr lang="en-US" altLang="fr-FR" sz="2000" dirty="0"/>
              <a:t>From April 2014 (Walloon Decree 2014, March 12) </a:t>
            </a:r>
            <a:br>
              <a:rPr lang="en-US" altLang="fr-FR" sz="2000" dirty="0"/>
            </a:br>
            <a:r>
              <a:rPr lang="en-US" altLang="fr-FR" sz="2000" dirty="0"/>
              <a:t>	</a:t>
            </a:r>
            <a:br>
              <a:rPr lang="en-US" altLang="fr-FR" sz="2000" dirty="0"/>
            </a:br>
            <a:r>
              <a:rPr lang="en-US" altLang="fr-FR" sz="2000" dirty="0"/>
              <a:t>These projects are now open for </a:t>
            </a:r>
            <a:r>
              <a:rPr lang="en-US" altLang="fr-FR" sz="2000" u="sng" dirty="0"/>
              <a:t>international cooperation </a:t>
            </a:r>
            <a:r>
              <a:rPr lang="en-US" altLang="fr-FR" sz="2000" dirty="0"/>
              <a:t>:</a:t>
            </a:r>
          </a:p>
          <a:p>
            <a:pPr lvl="1"/>
            <a:r>
              <a:rPr lang="en-US" altLang="fr-FR" sz="1600" dirty="0"/>
              <a:t>1 Walloon company (SME) + 1 International company</a:t>
            </a:r>
          </a:p>
          <a:p>
            <a:pPr lvl="1"/>
            <a:r>
              <a:rPr lang="en-US" altLang="fr-FR" sz="1600" dirty="0"/>
              <a:t>1 Walloon University/Research Center + 1 International University/Research Center </a:t>
            </a:r>
          </a:p>
          <a:p>
            <a:pPr lvl="1"/>
            <a:r>
              <a:rPr lang="en-US" altLang="fr-FR" sz="1600" dirty="0"/>
              <a:t>Same advantage for Walloon partners as previous “full </a:t>
            </a:r>
            <a:r>
              <a:rPr lang="en-US" altLang="fr-FR" sz="1600" dirty="0" err="1"/>
              <a:t>walloon</a:t>
            </a:r>
            <a:r>
              <a:rPr lang="en-US" altLang="fr-FR" sz="1600" dirty="0"/>
              <a:t>” consortium</a:t>
            </a:r>
          </a:p>
          <a:p>
            <a:pPr lvl="1"/>
            <a:r>
              <a:rPr lang="en-US" altLang="fr-FR" sz="1600" dirty="0"/>
              <a:t>of course, international partners will not be funded by Walloon </a:t>
            </a:r>
            <a:r>
              <a:rPr lang="en-US" altLang="fr-FR" sz="1600" dirty="0" smtClean="0"/>
              <a:t>administration</a:t>
            </a:r>
            <a:endParaRPr lang="en-US" altLang="fr-FR" sz="1600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BE" dirty="0" smtClean="0"/>
              <a:t>International R&amp;D </a:t>
            </a:r>
            <a:r>
              <a:rPr lang="fr-BE" dirty="0" err="1" smtClean="0"/>
              <a:t>projects</a:t>
            </a:r>
            <a:endParaRPr lang="fr-BE" dirty="0"/>
          </a:p>
        </p:txBody>
      </p:sp>
      <p:pic>
        <p:nvPicPr>
          <p:cNvPr id="4" name="Image 3" descr="Macintosh HD:Users:rogercocle:Google Drive Skywin:Newsletter:Call13 illustration:Diapositive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16235" r="7597" b="4706"/>
          <a:stretch>
            <a:fillRect/>
          </a:stretch>
        </p:blipFill>
        <p:spPr bwMode="auto">
          <a:xfrm>
            <a:off x="1876425" y="3276600"/>
            <a:ext cx="497665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5988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cooperation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0633" y="1509467"/>
            <a:ext cx="4114800" cy="5262808"/>
          </a:xfrm>
        </p:spPr>
        <p:txBody>
          <a:bodyPr>
            <a:normAutofit/>
          </a:bodyPr>
          <a:lstStyle/>
          <a:p>
            <a:pPr marL="176400" indent="-177800">
              <a:lnSpc>
                <a:spcPts val="3200"/>
              </a:lnSpc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AEROSPACE VALLEY 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(Midi-Pyrénées)</a:t>
            </a: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ASTECH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(</a:t>
            </a: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Île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de France)</a:t>
            </a: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AERO MONTREAL 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(Québec)</a:t>
            </a: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CRIAQ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(Québec)</a:t>
            </a: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Luxembourg Space Cluster 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(Luxembourg)</a:t>
            </a: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SIATI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(India) </a:t>
            </a:r>
            <a:endParaRPr lang="en-US" sz="1400" dirty="0" smtClean="0">
              <a:solidFill>
                <a:srgbClr val="005481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spcAft>
                <a:spcPts val="1400"/>
              </a:spcAft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SAMARA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(Russia)</a:t>
            </a:r>
          </a:p>
          <a:p>
            <a:pPr marL="176400" indent="-177800">
              <a:lnSpc>
                <a:spcPts val="2000"/>
              </a:lnSpc>
              <a:spcBef>
                <a:spcPts val="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err="1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MoU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with </a:t>
            </a:r>
            <a:r>
              <a:rPr lang="en-US" sz="1400" dirty="0" err="1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Inmavis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(Russia)</a:t>
            </a:r>
            <a:b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</a:br>
            <a:endParaRPr lang="en-US" sz="1400" dirty="0" smtClean="0">
              <a:solidFill>
                <a:srgbClr val="1F497D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>
              <a:lnSpc>
                <a:spcPts val="2000"/>
              </a:lnSpc>
              <a:spcBef>
                <a:spcPts val="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Member of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EACP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 </a:t>
            </a:r>
            <a:b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</a:b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(European Aerospace Clusters Partnership)</a:t>
            </a:r>
          </a:p>
          <a:p>
            <a:pPr marL="176400" indent="-177800">
              <a:lnSpc>
                <a:spcPts val="2000"/>
              </a:lnSpc>
              <a:spcBef>
                <a:spcPts val="1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Member of </a:t>
            </a:r>
            <a:r>
              <a:rPr lang="en-US" sz="1400" dirty="0" smtClean="0">
                <a:solidFill>
                  <a:srgbClr val="0087C3"/>
                </a:solidFill>
                <a:latin typeface="Calibri" pitchFamily="-1" charset="0"/>
                <a:sym typeface="Calibri" pitchFamily="-1" charset="0"/>
              </a:rPr>
              <a:t>NEREUS</a:t>
            </a: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/>
            </a:r>
            <a:b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</a:br>
            <a:r>
              <a:rPr lang="en-US" sz="1400" dirty="0" smtClean="0">
                <a:solidFill>
                  <a:srgbClr val="1F497D"/>
                </a:solidFill>
                <a:latin typeface="Calibri" pitchFamily="-1" charset="0"/>
                <a:sym typeface="Calibri" pitchFamily="-1" charset="0"/>
              </a:rPr>
              <a:t>(European Space Applications Networks)</a:t>
            </a:r>
          </a:p>
          <a:p>
            <a:pPr marL="176400" indent="-177800" algn="ctr">
              <a:lnSpc>
                <a:spcPts val="3200"/>
              </a:lnSpc>
            </a:pPr>
            <a:endParaRPr lang="fr-FR" sz="1400" dirty="0" smtClean="0"/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endParaRPr lang="en-US" sz="1400" dirty="0" smtClean="0">
              <a:solidFill>
                <a:srgbClr val="005481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 algn="ctr">
              <a:lnSpc>
                <a:spcPts val="3200"/>
              </a:lnSpc>
            </a:pPr>
            <a:endParaRPr lang="fr-FR" sz="1400" dirty="0" smtClean="0"/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endParaRPr lang="en-US" sz="1400" dirty="0" smtClean="0">
              <a:solidFill>
                <a:srgbClr val="005481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 algn="ctr">
              <a:lnSpc>
                <a:spcPts val="3200"/>
              </a:lnSpc>
            </a:pPr>
            <a:endParaRPr lang="fr-FR" sz="1400" dirty="0" smtClean="0"/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None/>
            </a:pPr>
            <a:endParaRPr lang="en-US" sz="1400" dirty="0" smtClean="0">
              <a:solidFill>
                <a:srgbClr val="005481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>
              <a:lnSpc>
                <a:spcPts val="3200"/>
              </a:lnSpc>
              <a:spcBef>
                <a:spcPts val="400"/>
              </a:spcBef>
              <a:buClr>
                <a:srgbClr val="0087C3"/>
              </a:buClr>
              <a:buSzPct val="100000"/>
              <a:buFont typeface="Arial" pitchFamily="-1" charset="0"/>
              <a:buChar char="•"/>
            </a:pPr>
            <a:endParaRPr lang="en-US" sz="1400" dirty="0" smtClean="0">
              <a:solidFill>
                <a:srgbClr val="005481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 algn="ctr">
              <a:lnSpc>
                <a:spcPts val="3200"/>
              </a:lnSpc>
            </a:pPr>
            <a:endParaRPr lang="fr-FR" sz="1400" dirty="0" smtClean="0"/>
          </a:p>
          <a:p>
            <a:pPr marL="176400" indent="-177800">
              <a:lnSpc>
                <a:spcPts val="3200"/>
              </a:lnSpc>
              <a:buClr>
                <a:srgbClr val="0087C3"/>
              </a:buClr>
              <a:buSzPct val="100000"/>
              <a:buFont typeface="Arial" pitchFamily="-1" charset="0"/>
              <a:buChar char="•"/>
            </a:pPr>
            <a:endParaRPr lang="en-US" sz="1400" dirty="0" smtClean="0">
              <a:solidFill>
                <a:srgbClr val="005481"/>
              </a:solidFill>
              <a:latin typeface="Calibri" pitchFamily="-1" charset="0"/>
              <a:sym typeface="Calibri" pitchFamily="-1" charset="0"/>
            </a:endParaRPr>
          </a:p>
          <a:p>
            <a:pPr marL="176400" indent="-177800" algn="ctr">
              <a:lnSpc>
                <a:spcPts val="3200"/>
              </a:lnSpc>
            </a:pPr>
            <a:endParaRPr lang="fr-FR" sz="1400" dirty="0"/>
          </a:p>
        </p:txBody>
      </p:sp>
      <p:sp>
        <p:nvSpPr>
          <p:cNvPr id="6" name="Rectangle 5"/>
          <p:cNvSpPr/>
          <p:nvPr/>
        </p:nvSpPr>
        <p:spPr>
          <a:xfrm>
            <a:off x="0" y="109222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cap="all" spc="150" dirty="0" smtClean="0">
                <a:solidFill>
                  <a:srgbClr val="00547C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Cooperation with aerospace clusters</a:t>
            </a:r>
            <a:endParaRPr lang="en-US" altLang="ja-JP" sz="2000" b="1" cap="all" spc="150" dirty="0">
              <a:solidFill>
                <a:srgbClr val="00547C"/>
              </a:solidFill>
              <a:latin typeface="Calibri Bold" charset="0"/>
              <a:ea typeface="Calibri Bold" charset="0"/>
              <a:cs typeface="Calibri Bold" charset="0"/>
              <a:sym typeface="Calibri 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0767" y="3288784"/>
            <a:ext cx="184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ja-JP" sz="2000" b="1" cap="all" spc="200" dirty="0">
              <a:solidFill>
                <a:srgbClr val="00547C"/>
              </a:solidFill>
              <a:latin typeface="Calibri Bold" charset="0"/>
              <a:ea typeface="Calibri Bold" charset="0"/>
              <a:cs typeface="Calibri Bold" charset="0"/>
              <a:sym typeface="Calibri Bold" charset="0"/>
            </a:endParaRPr>
          </a:p>
        </p:txBody>
      </p:sp>
      <p:pic>
        <p:nvPicPr>
          <p:cNvPr id="16" name="Image 15" descr="LOGO_AERO%20MONTREAL%20FINAL%20Sig1F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277" y="2507393"/>
            <a:ext cx="763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siati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774" y="3820693"/>
            <a:ext cx="477198" cy="35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 17" descr="logo_nereu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0824" y="6062178"/>
            <a:ext cx="7620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logo-aero-def-fd-blanc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9400" y="1436379"/>
            <a:ext cx="752518" cy="64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26" descr="astech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521" y="1966280"/>
            <a:ext cx="558000" cy="3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SAMAR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490" y="4216402"/>
            <a:ext cx="414030" cy="452493"/>
          </a:xfrm>
          <a:prstGeom prst="rect">
            <a:avLst/>
          </a:prstGeom>
        </p:spPr>
      </p:pic>
      <p:pic>
        <p:nvPicPr>
          <p:cNvPr id="14" name="Image 13" descr="cid:D49CA034-A95B-45D0-8B4A-ED2A9815967C@uwe-guest.intra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8" y="4812444"/>
            <a:ext cx="1002605" cy="23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98" y="2900918"/>
            <a:ext cx="704214" cy="3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Google Drive from Skywin\Marketing\Logos Skywin 2012\EACP_Logo_201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77" y="5371865"/>
            <a:ext cx="798509" cy="47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luxinnovation.lu/extension/luxinnovation_laptop/design/new/images/logo-luxinnovati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74" y="3355847"/>
            <a:ext cx="683944" cy="37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2436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ACTING TOGETHER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21524" y="1020241"/>
            <a:ext cx="5130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aerospace cluster 'Skywin Wallonia' is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 </a:t>
            </a:r>
            <a:r>
              <a:rPr lang="en-US" dirty="0"/>
              <a:t>group of </a:t>
            </a:r>
            <a:r>
              <a:rPr lang="en-US" dirty="0" smtClean="0"/>
              <a:t>Walloon companies</a:t>
            </a:r>
            <a:r>
              <a:rPr lang="en-US" dirty="0"/>
              <a:t>, training centers and research units </a:t>
            </a:r>
            <a:r>
              <a:rPr lang="en-US" dirty="0" smtClean="0"/>
              <a:t>involved in aeronautical and space sectors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engaged </a:t>
            </a:r>
            <a:r>
              <a:rPr lang="en-US" dirty="0"/>
              <a:t>in public and private </a:t>
            </a:r>
            <a:r>
              <a:rPr lang="en-US" dirty="0" smtClean="0"/>
              <a:t>partnership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building </a:t>
            </a:r>
            <a:r>
              <a:rPr lang="en-US" dirty="0"/>
              <a:t>synergies around common and innovative </a:t>
            </a:r>
            <a:r>
              <a:rPr lang="en-US" dirty="0" smtClean="0"/>
              <a:t>projects</a:t>
            </a:r>
            <a:endParaRPr lang="en-US" dirty="0">
              <a:effectLst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407746" y="3108153"/>
            <a:ext cx="5833119" cy="3749847"/>
            <a:chOff x="0" y="927100"/>
            <a:chExt cx="8906086" cy="5899532"/>
          </a:xfrm>
        </p:grpSpPr>
        <p:pic>
          <p:nvPicPr>
            <p:cNvPr id="10" name="Picture 9" descr="C:\Documents and Settings\Michael\Bureau\PPT SKYWIN\CARTEpg2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27100"/>
              <a:ext cx="7421037" cy="5899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1" descr="wallonia_brussels_map-AvecDots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7174" y="2092928"/>
              <a:ext cx="4338912" cy="2671200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4885268" y="1153111"/>
            <a:ext cx="4170241" cy="2335155"/>
            <a:chOff x="321469" y="1376362"/>
            <a:chExt cx="8501062" cy="4987925"/>
          </a:xfrm>
        </p:grpSpPr>
        <p:pic>
          <p:nvPicPr>
            <p:cNvPr id="4" name="Picture 2" descr="C:\Documents and Settings\Michael\Bureau\PPT SKYWIN\puzlePg3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69" y="3549650"/>
              <a:ext cx="2989262" cy="260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C:\Documents and Settings\Michael\Bureau\PPT SKYWIN\puzlePg3-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931" y="1376362"/>
              <a:ext cx="2782888" cy="218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4" descr="C:\Documents and Settings\Michael\Bureau\PPT SKYWIN\puzlePg4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731" y="3692525"/>
              <a:ext cx="3606800" cy="2671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 descr="Skywin_Logo_Pos_RGB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6931" y="3352800"/>
              <a:ext cx="2828131" cy="1240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8" name="Connecteur droit avec flèche 17"/>
          <p:cNvCxnSpPr/>
          <p:nvPr/>
        </p:nvCxnSpPr>
        <p:spPr>
          <a:xfrm rot="10800000" flipV="1">
            <a:off x="2456173" y="4402666"/>
            <a:ext cx="2429095" cy="1423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KYWIN_PPT_INTERCALAIR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 descr="URL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350" y="3613914"/>
            <a:ext cx="4813300" cy="658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5173" y="3139475"/>
            <a:ext cx="24736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cap="all" dirty="0" smtClean="0">
                <a:solidFill>
                  <a:srgbClr val="00547C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Visit our website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lef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927100"/>
            <a:ext cx="4572001" cy="59309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pc="150" dirty="0" err="1" smtClean="0"/>
              <a:t>overview</a:t>
            </a:r>
            <a:endParaRPr lang="fr-FR" spc="150" dirty="0"/>
          </a:p>
        </p:txBody>
      </p:sp>
      <p:sp>
        <p:nvSpPr>
          <p:cNvPr id="5" name="Rectangle 4"/>
          <p:cNvSpPr/>
          <p:nvPr/>
        </p:nvSpPr>
        <p:spPr>
          <a:xfrm>
            <a:off x="4572000" y="927100"/>
            <a:ext cx="4572000" cy="59309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Station-spatia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1999" y="927100"/>
            <a:ext cx="4571999" cy="5930900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-2" y="1892050"/>
            <a:ext cx="4572003" cy="2267200"/>
            <a:chOff x="-2" y="1892050"/>
            <a:chExt cx="4572003" cy="2267200"/>
          </a:xfrm>
        </p:grpSpPr>
        <p:sp>
          <p:nvSpPr>
            <p:cNvPr id="9" name="Rectangle 8"/>
            <p:cNvSpPr/>
            <p:nvPr/>
          </p:nvSpPr>
          <p:spPr>
            <a:xfrm>
              <a:off x="-2" y="1892050"/>
              <a:ext cx="4572001" cy="540000"/>
            </a:xfrm>
            <a:prstGeom prst="rect">
              <a:avLst/>
            </a:prstGeom>
            <a:gradFill>
              <a:gsLst>
                <a:gs pos="0">
                  <a:srgbClr val="279BDB"/>
                </a:gs>
                <a:gs pos="100000">
                  <a:srgbClr val="00547C"/>
                </a:gs>
              </a:gsLst>
              <a:lin ang="19680000" scaled="0"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sz="2000" b="1" spc="150" dirty="0">
                  <a:latin typeface="Calibri"/>
                  <a:cs typeface="Calibri"/>
                </a:rPr>
                <a:t>AERONAUTICS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2432050"/>
              <a:ext cx="4572001" cy="17272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dirty="0" err="1">
                  <a:solidFill>
                    <a:srgbClr val="00547C"/>
                  </a:solidFill>
                </a:rPr>
                <a:t>Walloon</a:t>
              </a:r>
              <a:r>
                <a:rPr lang="fr-FR" dirty="0">
                  <a:solidFill>
                    <a:srgbClr val="00547C"/>
                  </a:solidFill>
                </a:rPr>
                <a:t> </a:t>
              </a:r>
              <a:r>
                <a:rPr lang="fr-FR" dirty="0" err="1">
                  <a:solidFill>
                    <a:srgbClr val="00547C"/>
                  </a:solidFill>
                </a:rPr>
                <a:t>Aeronautics</a:t>
              </a:r>
              <a:r>
                <a:rPr lang="fr-FR" dirty="0">
                  <a:solidFill>
                    <a:srgbClr val="00547C"/>
                  </a:solidFill>
                </a:rPr>
                <a:t> </a:t>
              </a:r>
              <a:r>
                <a:rPr lang="fr-FR" dirty="0" err="1" smtClean="0">
                  <a:solidFill>
                    <a:srgbClr val="00547C"/>
                  </a:solidFill>
                </a:rPr>
                <a:t>Industry</a:t>
              </a:r>
              <a:r>
                <a:rPr lang="fr-FR" dirty="0" smtClean="0">
                  <a:solidFill>
                    <a:srgbClr val="00547C"/>
                  </a:solidFill>
                </a:rPr>
                <a:t>: 120 </a:t>
              </a:r>
              <a:r>
                <a:rPr lang="fr-FR" dirty="0" err="1" smtClean="0">
                  <a:solidFill>
                    <a:srgbClr val="00547C"/>
                  </a:solidFill>
                </a:rPr>
                <a:t>members</a:t>
              </a:r>
              <a:endParaRPr lang="fr-FR" dirty="0" smtClean="0">
                <a:solidFill>
                  <a:srgbClr val="00547C"/>
                </a:solidFill>
              </a:endParaRPr>
            </a:p>
            <a:p>
              <a:pPr algn="ctr"/>
              <a:endParaRPr lang="fr-FR" sz="1000" dirty="0" smtClean="0">
                <a:solidFill>
                  <a:srgbClr val="00547C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00547C"/>
                  </a:solidFill>
                  <a:latin typeface="Calibri"/>
                  <a:cs typeface="Calibri"/>
                </a:rPr>
                <a:t>Turnover: </a:t>
              </a:r>
              <a:r>
                <a:rPr lang="fr-FR" dirty="0" smtClean="0">
                  <a:solidFill>
                    <a:srgbClr val="279BDB"/>
                  </a:solidFill>
                </a:rPr>
                <a:t>± 1350 Millio</a:t>
              </a:r>
              <a:r>
                <a:rPr lang="fr-FR" spc="200" dirty="0" smtClean="0">
                  <a:solidFill>
                    <a:srgbClr val="279BDB"/>
                  </a:solidFill>
                </a:rPr>
                <a:t>n</a:t>
              </a:r>
              <a:r>
                <a:rPr lang="fr-FR" spc="-200" dirty="0" smtClean="0">
                  <a:solidFill>
                    <a:srgbClr val="279BDB"/>
                  </a:solidFill>
                </a:rPr>
                <a:t> €</a:t>
              </a:r>
            </a:p>
            <a:p>
              <a:pPr algn="ctr"/>
              <a:r>
                <a:rPr lang="fr-FR" b="1" dirty="0" err="1" smtClean="0">
                  <a:solidFill>
                    <a:srgbClr val="00547C"/>
                  </a:solidFill>
                  <a:latin typeface="Calibri"/>
                  <a:cs typeface="Calibri"/>
                </a:rPr>
                <a:t>Employment</a:t>
              </a:r>
              <a:r>
                <a:rPr lang="fr-FR" b="1" dirty="0" smtClean="0">
                  <a:solidFill>
                    <a:srgbClr val="00547C"/>
                  </a:solidFill>
                  <a:latin typeface="Calibri"/>
                  <a:cs typeface="Calibri"/>
                </a:rPr>
                <a:t>: </a:t>
              </a:r>
              <a:r>
                <a:rPr lang="fr-FR" spc="200" dirty="0" smtClean="0">
                  <a:solidFill>
                    <a:srgbClr val="279BDB"/>
                  </a:solidFill>
                </a:rPr>
                <a:t>5</a:t>
              </a:r>
              <a:r>
                <a:rPr lang="fr-FR" dirty="0">
                  <a:solidFill>
                    <a:srgbClr val="279BDB"/>
                  </a:solidFill>
                </a:rPr>
                <a:t>4</a:t>
              </a:r>
              <a:r>
                <a:rPr lang="fr-FR" dirty="0" smtClean="0">
                  <a:solidFill>
                    <a:srgbClr val="279BDB"/>
                  </a:solidFill>
                </a:rPr>
                <a:t>00 jobs</a:t>
              </a:r>
            </a:p>
            <a:p>
              <a:pPr algn="ctr"/>
              <a:endParaRPr lang="fr-FR" sz="1000" dirty="0" smtClean="0">
                <a:solidFill>
                  <a:srgbClr val="279BDB"/>
                </a:solidFill>
              </a:endParaRPr>
            </a:p>
            <a:p>
              <a:pPr algn="ctr"/>
              <a:endParaRPr lang="fr-FR" sz="1000" dirty="0" smtClean="0">
                <a:solidFill>
                  <a:srgbClr val="279BDB"/>
                </a:solidFill>
              </a:endParaRP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571999" y="1892050"/>
            <a:ext cx="4572001" cy="2267200"/>
            <a:chOff x="4571999" y="1892050"/>
            <a:chExt cx="4572001" cy="2267200"/>
          </a:xfrm>
        </p:grpSpPr>
        <p:sp>
          <p:nvSpPr>
            <p:cNvPr id="10" name="Rectangle 9"/>
            <p:cNvSpPr/>
            <p:nvPr/>
          </p:nvSpPr>
          <p:spPr>
            <a:xfrm>
              <a:off x="4571999" y="1892050"/>
              <a:ext cx="4572001" cy="540000"/>
            </a:xfrm>
            <a:prstGeom prst="rect">
              <a:avLst/>
            </a:prstGeom>
            <a:gradFill>
              <a:gsLst>
                <a:gs pos="0">
                  <a:srgbClr val="279BDB"/>
                </a:gs>
                <a:gs pos="100000">
                  <a:srgbClr val="00547C"/>
                </a:gs>
              </a:gsLst>
              <a:lin ang="8520000" scaled="0"/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sz="2000" b="1" spc="150" dirty="0" smtClean="0">
                  <a:latin typeface="Calibri"/>
                  <a:cs typeface="Calibri"/>
                </a:rPr>
                <a:t>SPACE</a:t>
              </a:r>
              <a:endParaRPr lang="fr-FR" sz="2000" b="1" spc="150" dirty="0">
                <a:latin typeface="Calibri"/>
                <a:cs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1999" y="2432050"/>
              <a:ext cx="4572001" cy="17272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rtlCol="0" anchor="ctr"/>
            <a:lstStyle/>
            <a:p>
              <a:pPr algn="ctr"/>
              <a:r>
                <a:rPr lang="fr-FR" dirty="0" err="1">
                  <a:solidFill>
                    <a:srgbClr val="00547C"/>
                  </a:solidFill>
                </a:rPr>
                <a:t>Walloon</a:t>
              </a:r>
              <a:r>
                <a:rPr lang="fr-FR" dirty="0">
                  <a:solidFill>
                    <a:srgbClr val="00547C"/>
                  </a:solidFill>
                </a:rPr>
                <a:t> </a:t>
              </a:r>
              <a:r>
                <a:rPr lang="fr-FR" dirty="0" err="1">
                  <a:solidFill>
                    <a:srgbClr val="00547C"/>
                  </a:solidFill>
                </a:rPr>
                <a:t>Space</a:t>
              </a:r>
              <a:r>
                <a:rPr lang="fr-FR" dirty="0">
                  <a:solidFill>
                    <a:srgbClr val="00547C"/>
                  </a:solidFill>
                </a:rPr>
                <a:t> </a:t>
              </a:r>
              <a:r>
                <a:rPr lang="fr-FR" dirty="0" err="1" smtClean="0">
                  <a:solidFill>
                    <a:srgbClr val="00547C"/>
                  </a:solidFill>
                </a:rPr>
                <a:t>Industry</a:t>
              </a:r>
              <a:r>
                <a:rPr lang="fr-FR" dirty="0" smtClean="0">
                  <a:solidFill>
                    <a:srgbClr val="00547C"/>
                  </a:solidFill>
                </a:rPr>
                <a:t>: 36 </a:t>
              </a:r>
              <a:r>
                <a:rPr lang="fr-FR" dirty="0" err="1" smtClean="0">
                  <a:solidFill>
                    <a:srgbClr val="00547C"/>
                  </a:solidFill>
                </a:rPr>
                <a:t>members</a:t>
              </a:r>
              <a:endParaRPr lang="fr-FR" dirty="0" smtClean="0">
                <a:solidFill>
                  <a:srgbClr val="00547C"/>
                </a:solidFill>
              </a:endParaRPr>
            </a:p>
            <a:p>
              <a:pPr algn="ctr"/>
              <a:endParaRPr lang="fr-FR" sz="1000" dirty="0" smtClean="0">
                <a:solidFill>
                  <a:srgbClr val="00547C"/>
                </a:solidFill>
              </a:endParaRPr>
            </a:p>
            <a:p>
              <a:pPr algn="ctr"/>
              <a:r>
                <a:rPr lang="fr-FR" b="1" dirty="0">
                  <a:solidFill>
                    <a:srgbClr val="00547C"/>
                  </a:solidFill>
                  <a:cs typeface="Calibri"/>
                </a:rPr>
                <a:t>Turnover: </a:t>
              </a:r>
              <a:r>
                <a:rPr lang="fr-FR" dirty="0" smtClean="0">
                  <a:solidFill>
                    <a:srgbClr val="279BDB"/>
                  </a:solidFill>
                </a:rPr>
                <a:t>± 250 Millio</a:t>
              </a:r>
              <a:r>
                <a:rPr lang="fr-FR" spc="200" dirty="0" smtClean="0">
                  <a:solidFill>
                    <a:srgbClr val="279BDB"/>
                  </a:solidFill>
                </a:rPr>
                <a:t>n</a:t>
              </a:r>
              <a:r>
                <a:rPr lang="fr-FR" spc="-200" dirty="0">
                  <a:solidFill>
                    <a:srgbClr val="279BDB"/>
                  </a:solidFill>
                </a:rPr>
                <a:t> </a:t>
              </a:r>
              <a:r>
                <a:rPr lang="fr-FR" spc="-200" dirty="0" smtClean="0">
                  <a:solidFill>
                    <a:srgbClr val="279BDB"/>
                  </a:solidFill>
                </a:rPr>
                <a:t>€</a:t>
              </a:r>
              <a:endParaRPr lang="fr-FR" dirty="0" smtClean="0">
                <a:solidFill>
                  <a:srgbClr val="00547C"/>
                </a:solidFill>
              </a:endParaRPr>
            </a:p>
            <a:p>
              <a:pPr algn="ctr"/>
              <a:r>
                <a:rPr lang="fr-FR" b="1" dirty="0" err="1">
                  <a:solidFill>
                    <a:srgbClr val="00547C"/>
                  </a:solidFill>
                  <a:cs typeface="Calibri"/>
                </a:rPr>
                <a:t>Employment</a:t>
              </a:r>
              <a:r>
                <a:rPr lang="fr-FR" b="1" dirty="0">
                  <a:solidFill>
                    <a:srgbClr val="00547C"/>
                  </a:solidFill>
                  <a:cs typeface="Calibri"/>
                </a:rPr>
                <a:t>:</a:t>
              </a:r>
              <a:r>
                <a:rPr lang="fr-FR" b="1" dirty="0" smtClean="0">
                  <a:solidFill>
                    <a:srgbClr val="00547C"/>
                  </a:solidFill>
                  <a:cs typeface="Calibri"/>
                </a:rPr>
                <a:t> </a:t>
              </a:r>
              <a:r>
                <a:rPr lang="fr-FR" spc="200" dirty="0" smtClean="0">
                  <a:solidFill>
                    <a:srgbClr val="279BDB"/>
                  </a:solidFill>
                </a:rPr>
                <a:t>1</a:t>
              </a:r>
              <a:r>
                <a:rPr lang="fr-FR" dirty="0">
                  <a:solidFill>
                    <a:srgbClr val="279BDB"/>
                  </a:solidFill>
                </a:rPr>
                <a:t>6</a:t>
              </a:r>
              <a:r>
                <a:rPr lang="fr-FR" dirty="0" smtClean="0">
                  <a:solidFill>
                    <a:srgbClr val="279BDB"/>
                  </a:solidFill>
                </a:rPr>
                <a:t>00 jobs</a:t>
              </a:r>
            </a:p>
            <a:p>
              <a:pPr algn="ctr"/>
              <a:endParaRPr lang="fr-FR" sz="1000" dirty="0" smtClean="0">
                <a:solidFill>
                  <a:srgbClr val="00547C"/>
                </a:solidFill>
              </a:endParaRPr>
            </a:p>
            <a:p>
              <a:pPr algn="ctr"/>
              <a:endParaRPr lang="fr-FR" sz="1000" dirty="0" smtClean="0">
                <a:solidFill>
                  <a:srgbClr val="00547C"/>
                </a:solidFill>
              </a:endParaRPr>
            </a:p>
          </p:txBody>
        </p:sp>
      </p:grp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err="1">
                <a:ea typeface="+mj-ea"/>
              </a:rPr>
              <a:t>Strategic</a:t>
            </a:r>
            <a:r>
              <a:rPr lang="fr-FR" dirty="0">
                <a:ea typeface="+mj-ea"/>
              </a:rPr>
              <a:t> axis</a:t>
            </a:r>
          </a:p>
        </p:txBody>
      </p:sp>
      <p:grpSp>
        <p:nvGrpSpPr>
          <p:cNvPr id="10243" name="Grouper 90"/>
          <p:cNvGrpSpPr>
            <a:grpSpLocks/>
          </p:cNvGrpSpPr>
          <p:nvPr/>
        </p:nvGrpSpPr>
        <p:grpSpPr bwMode="auto">
          <a:xfrm>
            <a:off x="0" y="1492250"/>
            <a:ext cx="1828800" cy="5365750"/>
            <a:chOff x="-7" y="1492254"/>
            <a:chExt cx="1828805" cy="5365745"/>
          </a:xfrm>
        </p:grpSpPr>
        <p:pic>
          <p:nvPicPr>
            <p:cNvPr id="10276" name="Image 39" descr="DIA13_3Pilier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2912845"/>
              <a:ext cx="1828800" cy="263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-7" y="1492254"/>
              <a:ext cx="1828805" cy="630237"/>
            </a:xfrm>
            <a:prstGeom prst="rect">
              <a:avLst/>
            </a:prstGeom>
            <a:solidFill>
              <a:srgbClr val="00547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>
                  <a:cs typeface="Calibri"/>
                </a:rPr>
                <a:t>Composite </a:t>
              </a:r>
              <a:r>
                <a:rPr lang="fr-FR" sz="1300" b="1" dirty="0" err="1">
                  <a:cs typeface="Calibri"/>
                </a:rPr>
                <a:t>materials</a:t>
              </a:r>
              <a:r>
                <a:rPr lang="fr-FR" sz="1300" b="1" dirty="0">
                  <a:cs typeface="Calibri"/>
                </a:rPr>
                <a:t> and </a:t>
              </a:r>
              <a:r>
                <a:rPr lang="fr-FR" sz="1300" b="1" dirty="0" err="1">
                  <a:cs typeface="Calibri"/>
                </a:rPr>
                <a:t>processes</a:t>
              </a:r>
              <a:endParaRPr lang="fr-FR" sz="1300" b="1" dirty="0">
                <a:cs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7" y="2119316"/>
              <a:ext cx="1828805" cy="1119186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Develop</a:t>
              </a:r>
              <a:r>
                <a:rPr lang="fr-FR" sz="1050" i="1" dirty="0"/>
                <a:t> </a:t>
              </a:r>
              <a:r>
                <a:rPr lang="fr-FR" sz="1050" i="1" dirty="0" err="1"/>
                <a:t>competences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Process</a:t>
              </a:r>
              <a:r>
                <a:rPr lang="fr-FR" sz="1050" i="1" dirty="0"/>
                <a:t> automation</a:t>
              </a:r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>
                  <a:solidFill>
                    <a:schemeClr val="bg1"/>
                  </a:solidFill>
                </a:rPr>
                <a:t>Increase</a:t>
              </a:r>
              <a:r>
                <a:rPr lang="fr-FR" sz="1050" i="1" dirty="0">
                  <a:solidFill>
                    <a:schemeClr val="bg1"/>
                  </a:solidFill>
                </a:rPr>
                <a:t> production </a:t>
              </a:r>
              <a:r>
                <a:rPr lang="fr-FR" sz="1050" i="1" dirty="0" err="1">
                  <a:solidFill>
                    <a:schemeClr val="bg1"/>
                  </a:solidFill>
                </a:rPr>
                <a:t>capacity</a:t>
              </a:r>
              <a:endParaRPr lang="fr-FR" sz="1050" i="1" dirty="0">
                <a:solidFill>
                  <a:schemeClr val="bg1"/>
                </a:solidFill>
              </a:endParaRPr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>
                  <a:solidFill>
                    <a:schemeClr val="bg1"/>
                  </a:solidFill>
                </a:rPr>
                <a:t>Importing</a:t>
              </a:r>
              <a:r>
                <a:rPr lang="fr-FR" sz="1050" i="1" dirty="0">
                  <a:solidFill>
                    <a:schemeClr val="bg1"/>
                  </a:solidFill>
                </a:rPr>
                <a:t> mature technologies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-7" y="5543550"/>
              <a:ext cx="1828805" cy="1314449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44" name="Grouper 91"/>
          <p:cNvGrpSpPr>
            <a:grpSpLocks/>
          </p:cNvGrpSpPr>
          <p:nvPr/>
        </p:nvGrpSpPr>
        <p:grpSpPr bwMode="auto">
          <a:xfrm>
            <a:off x="1828800" y="1492250"/>
            <a:ext cx="1828800" cy="5365750"/>
            <a:chOff x="1828792" y="1492254"/>
            <a:chExt cx="1828805" cy="5365745"/>
          </a:xfrm>
        </p:grpSpPr>
        <p:pic>
          <p:nvPicPr>
            <p:cNvPr id="10272" name="Image 9" descr="CAPAU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62"/>
            <a:stretch>
              <a:fillRect/>
            </a:stretch>
          </p:blipFill>
          <p:spPr bwMode="auto">
            <a:xfrm>
              <a:off x="1828792" y="2901942"/>
              <a:ext cx="1828801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1828792" y="1492254"/>
              <a:ext cx="1828805" cy="630237"/>
            </a:xfrm>
            <a:prstGeom prst="rect">
              <a:avLst/>
            </a:prstGeom>
            <a:solidFill>
              <a:srgbClr val="00547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 err="1">
                  <a:cs typeface="Calibri"/>
                </a:rPr>
                <a:t>Metallic</a:t>
              </a:r>
              <a:r>
                <a:rPr lang="fr-FR" sz="1300" b="1" dirty="0">
                  <a:cs typeface="Calibri"/>
                </a:rPr>
                <a:t> </a:t>
              </a:r>
              <a:r>
                <a:rPr lang="fr-FR" sz="1300" b="1" dirty="0" err="1">
                  <a:cs typeface="Calibri"/>
                </a:rPr>
                <a:t>materials</a:t>
              </a:r>
              <a:r>
                <a:rPr lang="fr-FR" sz="1300" b="1" dirty="0">
                  <a:cs typeface="Calibri"/>
                </a:rPr>
                <a:t> </a:t>
              </a:r>
              <a:br>
                <a:rPr lang="fr-FR" sz="1300" b="1" dirty="0">
                  <a:cs typeface="Calibri"/>
                </a:rPr>
              </a:br>
              <a:r>
                <a:rPr lang="fr-FR" sz="1300" b="1" dirty="0">
                  <a:cs typeface="Calibri"/>
                </a:rPr>
                <a:t>and </a:t>
              </a:r>
              <a:r>
                <a:rPr lang="fr-FR" sz="1300" b="1" dirty="0" err="1">
                  <a:cs typeface="Calibri"/>
                </a:rPr>
                <a:t>processes</a:t>
              </a:r>
              <a:endParaRPr lang="fr-FR" sz="1300" b="1" dirty="0">
                <a:cs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28792" y="2119316"/>
              <a:ext cx="1828805" cy="1119186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Stabilize</a:t>
              </a:r>
              <a:r>
                <a:rPr lang="fr-FR" sz="1050" i="1" dirty="0"/>
                <a:t> </a:t>
              </a:r>
              <a:r>
                <a:rPr lang="fr-FR" sz="1050" i="1" dirty="0" err="1"/>
                <a:t>competences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Process</a:t>
              </a:r>
              <a:r>
                <a:rPr lang="fr-FR" sz="1050" i="1" dirty="0"/>
                <a:t> automation</a:t>
              </a:r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Increase</a:t>
              </a:r>
              <a:r>
                <a:rPr lang="fr-FR" sz="1050" i="1" dirty="0"/>
                <a:t> </a:t>
              </a:r>
              <a:r>
                <a:rPr lang="fr-FR" sz="1050" i="1" dirty="0" err="1"/>
                <a:t>competitiveness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050" i="1" dirty="0"/>
                <a:t>Develop new competences (Additive Manufacturing)</a:t>
              </a:r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1050" i="1" dirty="0"/>
                <a:t>Opening for other sectors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828792" y="5543550"/>
              <a:ext cx="1828805" cy="1314449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45" name="Grouper 92"/>
          <p:cNvGrpSpPr>
            <a:grpSpLocks/>
          </p:cNvGrpSpPr>
          <p:nvPr/>
        </p:nvGrpSpPr>
        <p:grpSpPr bwMode="auto">
          <a:xfrm>
            <a:off x="3641725" y="1492250"/>
            <a:ext cx="1946275" cy="5365750"/>
            <a:chOff x="3641205" y="1492254"/>
            <a:chExt cx="1946794" cy="5365745"/>
          </a:xfrm>
        </p:grpSpPr>
        <p:pic>
          <p:nvPicPr>
            <p:cNvPr id="10268" name="Image 5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2" y="2951483"/>
              <a:ext cx="1828800" cy="259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3657084" y="1492254"/>
              <a:ext cx="1829288" cy="630237"/>
            </a:xfrm>
            <a:prstGeom prst="rect">
              <a:avLst/>
            </a:prstGeom>
            <a:solidFill>
              <a:srgbClr val="00547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>
                  <a:cs typeface="Calibri"/>
                </a:rPr>
                <a:t>Embedded </a:t>
              </a:r>
              <a:r>
                <a:rPr lang="fr-FR" sz="1300" b="1" dirty="0" err="1">
                  <a:cs typeface="Calibri"/>
                </a:rPr>
                <a:t>systems</a:t>
              </a:r>
              <a:endParaRPr lang="fr-FR" sz="1300" b="1" dirty="0">
                <a:cs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41205" y="2119316"/>
              <a:ext cx="1946794" cy="1119186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Integrated</a:t>
              </a:r>
              <a:r>
                <a:rPr lang="fr-FR" sz="1050" i="1" dirty="0"/>
                <a:t> services </a:t>
              </a:r>
              <a:r>
                <a:rPr lang="fr-FR" sz="1050" i="1" dirty="0" err="1"/>
                <a:t>products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Payloads</a:t>
              </a:r>
              <a:r>
                <a:rPr lang="fr-FR" sz="1050" i="1" dirty="0"/>
                <a:t>/</a:t>
              </a:r>
              <a:r>
                <a:rPr lang="fr-FR" sz="1050" i="1" dirty="0" err="1"/>
                <a:t>Sensors</a:t>
              </a:r>
              <a:r>
                <a:rPr lang="fr-FR" sz="1050" i="1" dirty="0"/>
                <a:t> for Drones and </a:t>
              </a:r>
              <a:r>
                <a:rPr lang="fr-FR" sz="1050" i="1" dirty="0" err="1"/>
                <a:t>associated</a:t>
              </a:r>
              <a:r>
                <a:rPr lang="fr-FR" sz="1050" i="1" dirty="0"/>
                <a:t> </a:t>
              </a:r>
              <a:r>
                <a:rPr lang="fr-FR" sz="1050" i="1" dirty="0" err="1"/>
                <a:t>electronics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/>
                <a:t>Structural </a:t>
              </a:r>
              <a:r>
                <a:rPr lang="fr-FR" sz="1050" i="1" dirty="0" err="1"/>
                <a:t>Health</a:t>
              </a:r>
              <a:r>
                <a:rPr lang="fr-FR" sz="1050" i="1" dirty="0"/>
                <a:t> Monitoring</a:t>
              </a:r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Strong</a:t>
              </a:r>
              <a:r>
                <a:rPr lang="fr-FR" sz="1050" i="1" dirty="0"/>
                <a:t> </a:t>
              </a:r>
              <a:r>
                <a:rPr lang="fr-FR" sz="1050" i="1" dirty="0" err="1"/>
                <a:t>link</a:t>
              </a:r>
              <a:r>
                <a:rPr lang="fr-FR" sz="1050" i="1" dirty="0"/>
                <a:t> </a:t>
              </a:r>
              <a:r>
                <a:rPr lang="fr-FR" sz="1050" i="1" dirty="0" err="1"/>
                <a:t>with</a:t>
              </a:r>
              <a:r>
                <a:rPr lang="fr-FR" sz="1050" i="1" dirty="0"/>
                <a:t> </a:t>
              </a:r>
              <a:r>
                <a:rPr lang="fr-FR" sz="1050" i="1" dirty="0" err="1"/>
                <a:t>Space</a:t>
              </a:r>
              <a:endParaRPr lang="fr-FR" sz="1050" i="1" dirty="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657084" y="5543550"/>
              <a:ext cx="1829288" cy="1314449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46" name="Grouper 93"/>
          <p:cNvGrpSpPr>
            <a:grpSpLocks/>
          </p:cNvGrpSpPr>
          <p:nvPr/>
        </p:nvGrpSpPr>
        <p:grpSpPr bwMode="auto">
          <a:xfrm>
            <a:off x="5486400" y="1492250"/>
            <a:ext cx="1830388" cy="5365750"/>
            <a:chOff x="5486392" y="1492244"/>
            <a:chExt cx="1830948" cy="5365755"/>
          </a:xfrm>
        </p:grpSpPr>
        <p:pic>
          <p:nvPicPr>
            <p:cNvPr id="10264" name="Image 4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92" y="2951483"/>
              <a:ext cx="1830948" cy="2592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5486392" y="1492244"/>
              <a:ext cx="1829360" cy="630239"/>
            </a:xfrm>
            <a:prstGeom prst="rect">
              <a:avLst/>
            </a:prstGeom>
            <a:solidFill>
              <a:srgbClr val="00547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 err="1">
                  <a:cs typeface="Calibri"/>
                </a:rPr>
                <a:t>Airport</a:t>
              </a:r>
              <a:r>
                <a:rPr lang="fr-FR" sz="1300" b="1" dirty="0">
                  <a:cs typeface="Calibri"/>
                </a:rPr>
                <a:t> services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86392" y="2119308"/>
              <a:ext cx="1829360" cy="1119188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Technological</a:t>
              </a:r>
              <a:r>
                <a:rPr lang="fr-FR" sz="1050" i="1" dirty="0"/>
                <a:t> </a:t>
              </a:r>
              <a:r>
                <a:rPr lang="fr-FR" sz="1050" i="1" dirty="0" err="1"/>
                <a:t>link</a:t>
              </a:r>
              <a:r>
                <a:rPr lang="fr-FR" sz="1050" i="1" dirty="0"/>
                <a:t> </a:t>
              </a:r>
              <a:r>
                <a:rPr lang="fr-FR" sz="1050" i="1" dirty="0" err="1"/>
                <a:t>betw</a:t>
              </a:r>
              <a:r>
                <a:rPr lang="fr-FR" sz="1050" i="1" dirty="0"/>
                <a:t>. </a:t>
              </a:r>
              <a:br>
                <a:rPr lang="fr-FR" sz="1050" i="1" dirty="0"/>
              </a:br>
              <a:r>
                <a:rPr lang="fr-FR" sz="1050" i="1" dirty="0"/>
                <a:t>2 </a:t>
              </a:r>
              <a:r>
                <a:rPr lang="fr-FR" sz="1050" i="1" dirty="0" err="1"/>
                <a:t>regional</a:t>
              </a:r>
              <a:r>
                <a:rPr lang="fr-FR" sz="1050" i="1" dirty="0"/>
                <a:t> </a:t>
              </a:r>
              <a:r>
                <a:rPr lang="fr-FR" sz="1050" i="1" dirty="0" err="1"/>
                <a:t>airports</a:t>
              </a:r>
              <a:r>
                <a:rPr lang="fr-FR" sz="1050" i="1" dirty="0"/>
                <a:t> </a:t>
              </a:r>
              <a:br>
                <a:rPr lang="fr-FR" sz="1050" i="1" dirty="0"/>
              </a:br>
              <a:r>
                <a:rPr lang="fr-FR" sz="1050" i="1" dirty="0"/>
                <a:t>and </a:t>
              </a:r>
              <a:r>
                <a:rPr lang="fr-FR" sz="1050" i="1" dirty="0" err="1"/>
                <a:t>SME’s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Develop</a:t>
              </a:r>
              <a:r>
                <a:rPr lang="fr-FR" sz="1050" i="1" dirty="0"/>
                <a:t> an </a:t>
              </a:r>
              <a:r>
                <a:rPr lang="fr-FR" sz="1050" i="1" dirty="0" err="1"/>
                <a:t>offer</a:t>
              </a:r>
              <a:r>
                <a:rPr lang="fr-FR" sz="1050" i="1" dirty="0"/>
                <a:t> : </a:t>
              </a:r>
              <a:br>
                <a:rPr lang="fr-FR" sz="1050" i="1" dirty="0"/>
              </a:br>
              <a:r>
                <a:rPr lang="fr-FR" sz="1050" i="1" dirty="0"/>
                <a:t>« </a:t>
              </a:r>
              <a:r>
                <a:rPr lang="fr-FR" sz="1050" i="1" dirty="0" err="1"/>
                <a:t>Airport</a:t>
              </a:r>
              <a:r>
                <a:rPr lang="fr-FR" sz="1050" i="1" dirty="0"/>
                <a:t> </a:t>
              </a:r>
              <a:r>
                <a:rPr lang="fr-FR" sz="1050" i="1" dirty="0" err="1"/>
                <a:t>competences</a:t>
              </a:r>
              <a:r>
                <a:rPr lang="fr-FR" sz="1050" i="1" dirty="0"/>
                <a:t> » </a:t>
              </a:r>
              <a:br>
                <a:rPr lang="fr-FR" sz="1050" i="1" dirty="0"/>
              </a:br>
              <a:r>
                <a:rPr lang="fr-FR" sz="1050" i="1" dirty="0"/>
                <a:t>for </a:t>
              </a:r>
              <a:r>
                <a:rPr lang="fr-FR" sz="1050" i="1" dirty="0" err="1"/>
                <a:t>emerging</a:t>
              </a:r>
              <a:r>
                <a:rPr lang="fr-FR" sz="1050" i="1" dirty="0"/>
                <a:t> </a:t>
              </a:r>
              <a:r>
                <a:rPr lang="fr-FR" sz="1050" i="1" dirty="0" err="1"/>
                <a:t>markets</a:t>
              </a:r>
              <a:endParaRPr lang="fr-FR" sz="1050" i="1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487980" y="5543548"/>
              <a:ext cx="1829360" cy="1314451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47" name="Grouper 94"/>
          <p:cNvGrpSpPr>
            <a:grpSpLocks/>
          </p:cNvGrpSpPr>
          <p:nvPr/>
        </p:nvGrpSpPr>
        <p:grpSpPr bwMode="auto">
          <a:xfrm>
            <a:off x="7315200" y="1492250"/>
            <a:ext cx="1830388" cy="5365750"/>
            <a:chOff x="7315192" y="1492244"/>
            <a:chExt cx="1830947" cy="5365755"/>
          </a:xfrm>
        </p:grpSpPr>
        <p:pic>
          <p:nvPicPr>
            <p:cNvPr id="10260" name="Image 45" descr="DIA13_3Piliers3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192" y="2901942"/>
              <a:ext cx="1828808" cy="264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315192" y="1492244"/>
              <a:ext cx="1829359" cy="630239"/>
            </a:xfrm>
            <a:prstGeom prst="rect">
              <a:avLst/>
            </a:prstGeom>
            <a:solidFill>
              <a:srgbClr val="00547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08000" bIns="108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300" b="1" dirty="0" err="1">
                  <a:cs typeface="Calibri"/>
                </a:rPr>
                <a:t>Space</a:t>
              </a:r>
              <a:r>
                <a:rPr lang="fr-FR" sz="1300" b="1" dirty="0">
                  <a:cs typeface="Calibri"/>
                </a:rPr>
                <a:t> and Drones applications</a:t>
              </a:r>
              <a:br>
                <a:rPr lang="fr-FR" sz="1300" b="1" dirty="0">
                  <a:cs typeface="Calibri"/>
                </a:rPr>
              </a:br>
              <a:r>
                <a:rPr lang="fr-FR" sz="1300" b="1" dirty="0">
                  <a:cs typeface="Calibri"/>
                </a:rPr>
                <a:t>and </a:t>
              </a:r>
              <a:r>
                <a:rPr lang="fr-FR" sz="1300" b="1" dirty="0" err="1">
                  <a:cs typeface="Calibri"/>
                </a:rPr>
                <a:t>systems</a:t>
              </a:r>
              <a:endParaRPr lang="fr-FR" sz="1300" b="1" dirty="0">
                <a:cs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15192" y="2119308"/>
              <a:ext cx="1829359" cy="1119188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Develop</a:t>
              </a:r>
              <a:r>
                <a:rPr lang="fr-FR" sz="1050" i="1" dirty="0"/>
                <a:t> </a:t>
              </a:r>
              <a:r>
                <a:rPr lang="fr-FR" sz="1050" i="1" dirty="0" err="1"/>
                <a:t>integrated</a:t>
              </a:r>
              <a:r>
                <a:rPr lang="fr-FR" sz="1050" i="1" dirty="0"/>
                <a:t/>
              </a:r>
              <a:br>
                <a:rPr lang="fr-FR" sz="1050" i="1" dirty="0"/>
              </a:br>
              <a:r>
                <a:rPr lang="fr-FR" sz="1050" i="1" dirty="0"/>
                <a:t> and original </a:t>
              </a:r>
              <a:r>
                <a:rPr lang="fr-FR" sz="1050" i="1" dirty="0" err="1"/>
                <a:t>offer</a:t>
              </a:r>
              <a:r>
                <a:rPr lang="fr-FR" sz="1050" i="1" dirty="0"/>
                <a:t> : </a:t>
              </a:r>
              <a:br>
                <a:rPr lang="fr-FR" sz="1050" i="1" dirty="0"/>
              </a:br>
              <a:r>
                <a:rPr lang="fr-FR" sz="1050" i="1" dirty="0"/>
                <a:t>mini-satellites in </a:t>
              </a:r>
              <a:br>
                <a:rPr lang="fr-FR" sz="1050" i="1" dirty="0"/>
              </a:br>
              <a:r>
                <a:rPr lang="fr-FR" sz="1050" i="1" dirty="0" err="1"/>
                <a:t>Emerging</a:t>
              </a:r>
              <a:r>
                <a:rPr lang="fr-FR" sz="1050" i="1" dirty="0"/>
                <a:t> </a:t>
              </a:r>
              <a:r>
                <a:rPr lang="fr-FR" sz="1050" i="1" dirty="0" err="1"/>
                <a:t>markets</a:t>
              </a:r>
              <a:r>
                <a:rPr lang="fr-FR" sz="1050" i="1" dirty="0"/>
                <a:t>. </a:t>
              </a:r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 err="1"/>
                <a:t>Strongly</a:t>
              </a:r>
              <a:r>
                <a:rPr lang="fr-FR" sz="1050" i="1" dirty="0"/>
                <a:t> </a:t>
              </a:r>
              <a:r>
                <a:rPr lang="fr-FR" sz="1050" i="1" dirty="0" err="1"/>
                <a:t>market</a:t>
              </a:r>
              <a:r>
                <a:rPr lang="fr-FR" sz="1050" i="1" dirty="0"/>
                <a:t> </a:t>
              </a:r>
              <a:r>
                <a:rPr lang="fr-FR" sz="1050" i="1" dirty="0" err="1"/>
                <a:t>oriented</a:t>
              </a:r>
              <a:endParaRPr lang="fr-FR" sz="1050" i="1" dirty="0"/>
            </a:p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fr-FR" sz="1050" i="1" dirty="0"/>
                <a:t>Drone </a:t>
              </a:r>
              <a:r>
                <a:rPr lang="fr-FR" sz="1050" i="1" dirty="0" err="1"/>
                <a:t>market</a:t>
              </a:r>
              <a:endParaRPr lang="fr-FR" sz="1050" i="1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7316780" y="5543548"/>
              <a:ext cx="1829359" cy="1314451"/>
            </a:xfrm>
            <a:prstGeom prst="rect">
              <a:avLst/>
            </a:prstGeom>
            <a:solidFill>
              <a:srgbClr val="279BDB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61200" bIns="108000"/>
            <a:lstStyle/>
            <a:p>
              <a:pPr marL="171450" indent="-171450" eaLnBrk="1" fontAlgn="auto" hangingPunct="1">
                <a:lnSpc>
                  <a:spcPts val="134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endParaRPr lang="fr-FR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248" name="Grouper 41"/>
          <p:cNvGrpSpPr>
            <a:grpSpLocks/>
          </p:cNvGrpSpPr>
          <p:nvPr/>
        </p:nvGrpSpPr>
        <p:grpSpPr bwMode="auto">
          <a:xfrm>
            <a:off x="0" y="4786313"/>
            <a:ext cx="9174163" cy="2097087"/>
            <a:chOff x="0" y="4786409"/>
            <a:chExt cx="9173630" cy="2096992"/>
          </a:xfrm>
        </p:grpSpPr>
        <p:grpSp>
          <p:nvGrpSpPr>
            <p:cNvPr id="10249" name="Grouper 40"/>
            <p:cNvGrpSpPr>
              <a:grpSpLocks/>
            </p:cNvGrpSpPr>
            <p:nvPr/>
          </p:nvGrpSpPr>
          <p:grpSpPr bwMode="auto">
            <a:xfrm>
              <a:off x="0" y="4786409"/>
              <a:ext cx="9173630" cy="1272896"/>
              <a:chOff x="-1" y="367198"/>
              <a:chExt cx="3049200" cy="3389885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-1" y="1352210"/>
                <a:ext cx="3049200" cy="2405462"/>
              </a:xfrm>
              <a:prstGeom prst="rect">
                <a:avLst/>
              </a:prstGeom>
              <a:solidFill>
                <a:srgbClr val="279BDB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anchor="ctr"/>
              <a:lstStyle/>
              <a:p>
                <a:pPr marL="171450" indent="-171450" algn="ctr" eaLnBrk="1" fontAlgn="auto" hangingPunct="1">
                  <a:lnSpc>
                    <a:spcPts val="264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i="1" dirty="0" err="1"/>
                  <a:t>Develop</a:t>
                </a:r>
                <a:r>
                  <a:rPr lang="fr-FR" sz="1050" i="1" dirty="0"/>
                  <a:t> an </a:t>
                </a:r>
                <a:r>
                  <a:rPr lang="fr-FR" sz="1050" i="1" dirty="0" err="1"/>
                  <a:t>offer</a:t>
                </a:r>
                <a:r>
                  <a:rPr lang="fr-FR" sz="1050" i="1" dirty="0"/>
                  <a:t> </a:t>
                </a:r>
                <a:r>
                  <a:rPr lang="fr-FR" sz="1050" i="1" dirty="0" err="1"/>
                  <a:t>integrating</a:t>
                </a:r>
                <a:r>
                  <a:rPr lang="fr-FR" sz="1050" i="1" dirty="0"/>
                  <a:t> multi-</a:t>
                </a:r>
                <a:r>
                  <a:rPr lang="fr-FR" sz="1050" i="1" dirty="0" err="1"/>
                  <a:t>physics</a:t>
                </a:r>
                <a:endParaRPr lang="fr-FR" sz="1050" i="1" dirty="0"/>
              </a:p>
              <a:p>
                <a:pPr marL="171450" indent="-171450" algn="ctr" eaLnBrk="1" fontAlgn="auto" hangingPunct="1">
                  <a:lnSpc>
                    <a:spcPts val="264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050" i="1" dirty="0" err="1"/>
                  <a:t>Maintain</a:t>
                </a:r>
                <a:r>
                  <a:rPr lang="fr-FR" sz="1050" i="1" dirty="0"/>
                  <a:t> </a:t>
                </a:r>
                <a:r>
                  <a:rPr lang="fr-FR" sz="1050" i="1" dirty="0" err="1"/>
                  <a:t>competences</a:t>
                </a:r>
                <a:r>
                  <a:rPr lang="fr-FR" sz="1050" i="1" dirty="0"/>
                  <a:t> in </a:t>
                </a:r>
                <a:r>
                  <a:rPr lang="fr-FR" sz="1050" i="1" dirty="0" err="1"/>
                  <a:t>Wallonia</a:t>
                </a:r>
                <a:r>
                  <a:rPr lang="fr-FR" sz="1050" i="1" dirty="0"/>
                  <a:t> and </a:t>
                </a:r>
                <a:r>
                  <a:rPr lang="fr-FR" sz="1050" i="1" dirty="0" err="1"/>
                  <a:t>participate</a:t>
                </a:r>
                <a:r>
                  <a:rPr lang="fr-FR" sz="1050" i="1" dirty="0"/>
                  <a:t> to </a:t>
                </a:r>
                <a:r>
                  <a:rPr lang="fr-FR" sz="1050" i="1" dirty="0" err="1"/>
                  <a:t>market</a:t>
                </a:r>
                <a:r>
                  <a:rPr lang="fr-FR" sz="1050" i="1" dirty="0"/>
                  <a:t> </a:t>
                </a:r>
                <a:r>
                  <a:rPr lang="fr-FR" sz="1050" i="1" dirty="0" err="1"/>
                  <a:t>growth</a:t>
                </a:r>
                <a:r>
                  <a:rPr lang="fr-FR" sz="1050" i="1" dirty="0"/>
                  <a:t> </a:t>
                </a: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-1" y="367198"/>
                <a:ext cx="3049200" cy="1340123"/>
              </a:xfrm>
              <a:prstGeom prst="rect">
                <a:avLst/>
              </a:prstGeom>
              <a:solidFill>
                <a:srgbClr val="00547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tIns="108000" bIns="10800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300" b="1" dirty="0" err="1">
                    <a:cs typeface="Calibri"/>
                  </a:rPr>
                  <a:t>Modeling</a:t>
                </a:r>
                <a:r>
                  <a:rPr lang="fr-FR" sz="1300" b="1" dirty="0">
                    <a:cs typeface="Calibri"/>
                  </a:rPr>
                  <a:t> and Simulation (transverse axis)</a:t>
                </a:r>
              </a:p>
            </p:txBody>
          </p:sp>
        </p:grpSp>
        <p:grpSp>
          <p:nvGrpSpPr>
            <p:cNvPr id="10250" name="Grouper 40"/>
            <p:cNvGrpSpPr>
              <a:grpSpLocks/>
            </p:cNvGrpSpPr>
            <p:nvPr/>
          </p:nvGrpSpPr>
          <p:grpSpPr bwMode="auto">
            <a:xfrm>
              <a:off x="0" y="6059303"/>
              <a:ext cx="9173630" cy="824098"/>
              <a:chOff x="0" y="6059303"/>
              <a:chExt cx="9173630" cy="82409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0" y="6059526"/>
                <a:ext cx="9173630" cy="8238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pic>
            <p:nvPicPr>
              <p:cNvPr id="10252" name="Image 2" descr="103601_947901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1517"/>
              <a:stretch>
                <a:fillRect/>
              </a:stretch>
            </p:blipFill>
            <p:spPr bwMode="auto">
              <a:xfrm>
                <a:off x="0" y="6059303"/>
                <a:ext cx="1591733" cy="82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3" name="Image 98" descr="05_SIMULIA_winglet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1165" y="6067770"/>
                <a:ext cx="1254817" cy="815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4" name="Image 9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0242" y="6067769"/>
                <a:ext cx="1286629" cy="815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5" name="Image 100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46502" y="6067769"/>
                <a:ext cx="1327128" cy="815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6" name="Image 10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0298" y="6067769"/>
                <a:ext cx="1103004" cy="815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7" name="Image 10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9495" y="6067518"/>
                <a:ext cx="1400881" cy="812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64908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a few numbers</a:t>
            </a:r>
            <a:endParaRPr lang="fr-FR" dirty="0">
              <a:ea typeface="+mj-ea"/>
            </a:endParaRPr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>
          <a:xfrm>
            <a:off x="433388" y="1098550"/>
            <a:ext cx="8456612" cy="5665788"/>
          </a:xfrm>
        </p:spPr>
        <p:txBody>
          <a:bodyPr>
            <a:normAutofit/>
          </a:bodyPr>
          <a:lstStyle/>
          <a:p>
            <a:pPr>
              <a:tabLst>
                <a:tab pos="2870200" algn="l"/>
              </a:tabLst>
            </a:pPr>
            <a:r>
              <a:rPr lang="en-GB" altLang="fr-FR" sz="2800" dirty="0" smtClean="0">
                <a:solidFill>
                  <a:srgbClr val="279BDB"/>
                </a:solidFill>
                <a:sym typeface="Calibri" charset="0"/>
              </a:rPr>
              <a:t>152 </a:t>
            </a:r>
            <a:r>
              <a:rPr lang="en-GB" altLang="fr-FR" sz="2800" dirty="0">
                <a:solidFill>
                  <a:srgbClr val="279BDB"/>
                </a:solidFill>
                <a:sym typeface="Calibri" charset="0"/>
              </a:rPr>
              <a:t>Members in 2016 </a:t>
            </a:r>
            <a:r>
              <a:rPr lang="en-GB" altLang="fr-FR" sz="2400" dirty="0" smtClean="0">
                <a:sym typeface="Calibri" charset="0"/>
              </a:rPr>
              <a:t>(</a:t>
            </a:r>
            <a:r>
              <a:rPr lang="en-GB" altLang="fr-FR" sz="2400" dirty="0">
                <a:sym typeface="Calibri" charset="0"/>
              </a:rPr>
              <a:t>86 in </a:t>
            </a:r>
            <a:r>
              <a:rPr lang="en-GB" altLang="fr-FR" sz="2400" dirty="0" smtClean="0">
                <a:sym typeface="Calibri" charset="0"/>
              </a:rPr>
              <a:t>2006) </a:t>
            </a:r>
            <a:r>
              <a:rPr lang="en-GB" altLang="fr-FR" sz="2100" dirty="0" smtClean="0">
                <a:sym typeface="Calibri" charset="0"/>
              </a:rPr>
              <a:t>118 </a:t>
            </a:r>
            <a:r>
              <a:rPr lang="en-GB" altLang="fr-FR" sz="2100" dirty="0">
                <a:sym typeface="Calibri" charset="0"/>
              </a:rPr>
              <a:t>Enterprises </a:t>
            </a:r>
            <a:r>
              <a:rPr lang="en-GB" altLang="fr-FR" sz="2100" dirty="0">
                <a:solidFill>
                  <a:srgbClr val="279BDB"/>
                </a:solidFill>
                <a:sym typeface="Calibri" charset="0"/>
              </a:rPr>
              <a:t>(with 86 SME); </a:t>
            </a:r>
            <a:r>
              <a:rPr lang="en-GB" altLang="fr-FR" sz="2100" dirty="0" smtClean="0">
                <a:sym typeface="Calibri" charset="0"/>
              </a:rPr>
              <a:t>34 </a:t>
            </a:r>
            <a:r>
              <a:rPr lang="en-GB" altLang="fr-FR" sz="2100" dirty="0">
                <a:sym typeface="Calibri" charset="0"/>
              </a:rPr>
              <a:t>Universities, Research </a:t>
            </a:r>
            <a:r>
              <a:rPr lang="en-GB" altLang="fr-FR" sz="2100" dirty="0" err="1">
                <a:sym typeface="Calibri" charset="0"/>
              </a:rPr>
              <a:t>Centers</a:t>
            </a:r>
            <a:r>
              <a:rPr lang="en-GB" altLang="fr-FR" sz="2100" dirty="0">
                <a:sym typeface="Calibri" charset="0"/>
              </a:rPr>
              <a:t> </a:t>
            </a:r>
            <a:r>
              <a:rPr lang="en-GB" altLang="fr-FR" sz="2100" dirty="0" smtClean="0">
                <a:sym typeface="Calibri" charset="0"/>
              </a:rPr>
              <a:t>and </a:t>
            </a:r>
            <a:r>
              <a:rPr lang="en-GB" altLang="fr-FR" sz="2100" dirty="0">
                <a:sym typeface="Calibri" charset="0"/>
              </a:rPr>
              <a:t>training </a:t>
            </a:r>
            <a:r>
              <a:rPr lang="en-GB" altLang="fr-FR" sz="2100" dirty="0" err="1" smtClean="0">
                <a:sym typeface="Calibri" charset="0"/>
              </a:rPr>
              <a:t>Centers</a:t>
            </a:r>
            <a:endParaRPr lang="en-GB" altLang="fr-FR" sz="2100" dirty="0" smtClean="0">
              <a:sym typeface="Calibri" charset="0"/>
            </a:endParaRPr>
          </a:p>
          <a:p>
            <a:pPr>
              <a:tabLst>
                <a:tab pos="2870200" algn="l"/>
              </a:tabLst>
            </a:pPr>
            <a:endParaRPr lang="en-US" altLang="fr-FR" sz="2800" dirty="0" smtClean="0">
              <a:solidFill>
                <a:srgbClr val="279BDB"/>
              </a:solidFill>
              <a:sym typeface="Calibri" charset="0"/>
            </a:endParaRPr>
          </a:p>
          <a:p>
            <a:pPr eaLnBrk="1" hangingPunct="1">
              <a:tabLst>
                <a:tab pos="2870200" algn="l"/>
              </a:tabLst>
            </a:pPr>
            <a:r>
              <a:rPr lang="en-US" altLang="fr-FR" sz="2800" dirty="0" smtClean="0">
                <a:solidFill>
                  <a:srgbClr val="279BDB"/>
                </a:solidFill>
                <a:sym typeface="Calibri" charset="0"/>
              </a:rPr>
              <a:t>72 </a:t>
            </a:r>
            <a:r>
              <a:rPr lang="en-US" altLang="fr-FR" sz="2800" dirty="0" err="1">
                <a:solidFill>
                  <a:srgbClr val="279BDB"/>
                </a:solidFill>
                <a:sym typeface="Calibri" charset="0"/>
              </a:rPr>
              <a:t>labelized</a:t>
            </a:r>
            <a:r>
              <a:rPr lang="en-US" altLang="fr-FR" sz="2800" dirty="0">
                <a:solidFill>
                  <a:srgbClr val="279BDB"/>
                </a:solidFill>
                <a:sym typeface="Calibri" charset="0"/>
              </a:rPr>
              <a:t> </a:t>
            </a:r>
            <a:r>
              <a:rPr lang="en-US" altLang="fr-FR" sz="2800" dirty="0">
                <a:sym typeface="Calibri" charset="0"/>
              </a:rPr>
              <a:t>projects over </a:t>
            </a:r>
            <a:r>
              <a:rPr lang="en-US" altLang="fr-FR" sz="2800" dirty="0">
                <a:solidFill>
                  <a:srgbClr val="279BDB"/>
                </a:solidFill>
                <a:sym typeface="Calibri" charset="0"/>
              </a:rPr>
              <a:t>18 Calls (2007-2016)</a:t>
            </a: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r>
              <a:rPr lang="en-US" altLang="fr-FR" sz="1600" dirty="0">
                <a:sym typeface="Calibri" charset="0"/>
              </a:rPr>
              <a:t>		</a:t>
            </a:r>
          </a:p>
          <a:p>
            <a:pPr marL="582613" lvl="2" indent="-342900" eaLnBrk="1" hangingPunct="1">
              <a:lnSpc>
                <a:spcPts val="2000"/>
              </a:lnSpc>
              <a:buFont typeface="Arial" charset="0"/>
              <a:buNone/>
              <a:tabLst>
                <a:tab pos="2870200" algn="l"/>
              </a:tabLst>
            </a:pPr>
            <a:r>
              <a:rPr lang="en-US" altLang="fr-FR" sz="1600" dirty="0">
                <a:sym typeface="Calibri" charset="0"/>
              </a:rPr>
              <a:t>		</a:t>
            </a:r>
            <a:r>
              <a:rPr lang="en-US" altLang="fr-FR" sz="1600" dirty="0">
                <a:solidFill>
                  <a:srgbClr val="279BDB"/>
                </a:solidFill>
                <a:sym typeface="Calibri" charset="0"/>
              </a:rPr>
              <a:t>43 </a:t>
            </a:r>
            <a:r>
              <a:rPr lang="en-US" altLang="fr-FR" sz="1600" dirty="0">
                <a:sym typeface="Calibri" charset="0"/>
              </a:rPr>
              <a:t>R&amp;D Projects 						</a:t>
            </a:r>
            <a:r>
              <a:rPr lang="en-US" altLang="fr-FR" sz="1600" dirty="0">
                <a:solidFill>
                  <a:srgbClr val="279BDB"/>
                </a:solidFill>
                <a:sym typeface="Calibri" charset="0"/>
              </a:rPr>
              <a:t>180M€</a:t>
            </a:r>
          </a:p>
          <a:p>
            <a:pPr marL="582613" lvl="2" indent="-342900" eaLnBrk="1" hangingPunct="1">
              <a:lnSpc>
                <a:spcPts val="2000"/>
              </a:lnSpc>
              <a:buFont typeface="Arial" charset="0"/>
              <a:buNone/>
              <a:tabLst>
                <a:tab pos="2870200" algn="l"/>
              </a:tabLst>
            </a:pPr>
            <a:r>
              <a:rPr lang="en-US" altLang="fr-FR" sz="1600" dirty="0">
                <a:sym typeface="Calibri" charset="0"/>
              </a:rPr>
              <a:t>		</a:t>
            </a:r>
            <a:r>
              <a:rPr lang="en-US" altLang="fr-FR" sz="1600" dirty="0">
                <a:solidFill>
                  <a:srgbClr val="279BDB"/>
                </a:solidFill>
                <a:sym typeface="Calibri" charset="0"/>
              </a:rPr>
              <a:t>19</a:t>
            </a:r>
            <a:r>
              <a:rPr lang="en-US" altLang="fr-FR" sz="1600" dirty="0">
                <a:sym typeface="Calibri" charset="0"/>
              </a:rPr>
              <a:t> Investment Projects 					</a:t>
            </a:r>
            <a:r>
              <a:rPr lang="en-US" altLang="fr-FR" sz="1600" dirty="0">
                <a:solidFill>
                  <a:srgbClr val="279BDB"/>
                </a:solidFill>
                <a:sym typeface="Calibri" charset="0"/>
              </a:rPr>
              <a:t>30  M€</a:t>
            </a:r>
          </a:p>
          <a:p>
            <a:pPr marL="582613" lvl="2" indent="-342900" eaLnBrk="1" hangingPunct="1">
              <a:lnSpc>
                <a:spcPts val="2000"/>
              </a:lnSpc>
              <a:buFont typeface="Arial" charset="0"/>
              <a:buNone/>
              <a:tabLst>
                <a:tab pos="2870200" algn="l"/>
              </a:tabLst>
            </a:pPr>
            <a:r>
              <a:rPr lang="en-US" altLang="fr-FR" sz="1600" dirty="0">
                <a:sym typeface="Calibri" charset="0"/>
              </a:rPr>
              <a:t>		</a:t>
            </a:r>
            <a:r>
              <a:rPr lang="en-US" altLang="fr-FR" sz="1600" dirty="0">
                <a:solidFill>
                  <a:srgbClr val="279BDB"/>
                </a:solidFill>
                <a:sym typeface="Calibri" charset="0"/>
              </a:rPr>
              <a:t>10</a:t>
            </a:r>
            <a:r>
              <a:rPr lang="en-US" altLang="fr-FR" sz="1600" dirty="0">
                <a:sym typeface="Calibri" charset="0"/>
              </a:rPr>
              <a:t> Training Projects 						</a:t>
            </a:r>
            <a:r>
              <a:rPr lang="en-US" altLang="fr-FR" sz="1600" dirty="0">
                <a:solidFill>
                  <a:srgbClr val="279BDB"/>
                </a:solidFill>
                <a:sym typeface="Calibri" charset="0"/>
              </a:rPr>
              <a:t>15 M€</a:t>
            </a: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endParaRPr lang="en-US" altLang="fr-FR" sz="1600" dirty="0">
              <a:sym typeface="Calibri" charset="0"/>
            </a:endParaRP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r>
              <a:rPr lang="en-US" altLang="fr-FR" sz="1600" dirty="0">
                <a:sym typeface="Calibri" charset="0"/>
              </a:rPr>
              <a:t>		</a:t>
            </a:r>
            <a:r>
              <a:rPr lang="en-US" altLang="fr-FR" dirty="0">
                <a:sym typeface="Calibri" charset="0"/>
              </a:rPr>
              <a:t>Total budget: </a:t>
            </a:r>
            <a:r>
              <a:rPr lang="en-US" altLang="fr-FR" sz="1600" dirty="0">
                <a:sym typeface="Calibri" charset="0"/>
              </a:rPr>
              <a:t>						</a:t>
            </a:r>
            <a:r>
              <a:rPr lang="en-US" altLang="fr-FR" dirty="0">
                <a:solidFill>
                  <a:srgbClr val="279BDB"/>
                </a:solidFill>
                <a:sym typeface="Calibri" charset="0"/>
              </a:rPr>
              <a:t>225 M€</a:t>
            </a: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endParaRPr lang="en-US" altLang="fr-FR" sz="1600" dirty="0">
              <a:solidFill>
                <a:srgbClr val="279BDB"/>
              </a:solidFill>
              <a:sym typeface="Calibri" charset="0"/>
            </a:endParaRP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endParaRPr lang="en-US" altLang="fr-FR" sz="1600" dirty="0">
              <a:solidFill>
                <a:srgbClr val="279BDB"/>
              </a:solidFill>
              <a:sym typeface="Calibri" charset="0"/>
            </a:endParaRPr>
          </a:p>
          <a:p>
            <a:pPr marL="582613" lvl="2" indent="-342900" eaLnBrk="1" hangingPunct="1">
              <a:lnSpc>
                <a:spcPts val="2000"/>
              </a:lnSpc>
              <a:buFont typeface="Arial" charset="0"/>
              <a:buNone/>
              <a:tabLst>
                <a:tab pos="2870200" algn="l"/>
              </a:tabLst>
            </a:pPr>
            <a:r>
              <a:rPr lang="en-US" altLang="fr-FR" sz="1600" dirty="0">
                <a:sym typeface="Calibri" charset="0"/>
              </a:rPr>
              <a:t>		</a:t>
            </a:r>
            <a:r>
              <a:rPr lang="fr-FR" altLang="fr-FR" sz="1600" dirty="0" err="1"/>
              <a:t>Private</a:t>
            </a:r>
            <a:r>
              <a:rPr lang="fr-FR" altLang="fr-FR" sz="1600" dirty="0"/>
              <a:t> budget (</a:t>
            </a:r>
            <a:r>
              <a:rPr lang="fr-FR" altLang="fr-FR" sz="1600" dirty="0" err="1"/>
              <a:t>from</a:t>
            </a:r>
            <a:r>
              <a:rPr lang="fr-FR" altLang="fr-FR" sz="1600" dirty="0"/>
              <a:t> </a:t>
            </a:r>
            <a:r>
              <a:rPr lang="fr-FR" altLang="fr-FR" sz="1600" dirty="0" err="1"/>
              <a:t>Industry</a:t>
            </a:r>
            <a:r>
              <a:rPr lang="fr-FR" altLang="fr-FR" sz="1600" dirty="0"/>
              <a:t>): 				</a:t>
            </a:r>
            <a:r>
              <a:rPr lang="fr-FR" altLang="fr-FR" sz="1600" dirty="0">
                <a:solidFill>
                  <a:srgbClr val="279BDB"/>
                </a:solidFill>
              </a:rPr>
              <a:t>81 M€</a:t>
            </a:r>
          </a:p>
          <a:p>
            <a:pPr marL="582613" lvl="2" indent="-342900" eaLnBrk="1" hangingPunct="1">
              <a:lnSpc>
                <a:spcPts val="2000"/>
              </a:lnSpc>
              <a:buFont typeface="Arial" charset="0"/>
              <a:buNone/>
              <a:tabLst>
                <a:tab pos="2870200" algn="l"/>
              </a:tabLst>
            </a:pPr>
            <a:r>
              <a:rPr lang="fr-FR" altLang="fr-FR" sz="1600" dirty="0"/>
              <a:t>		Public </a:t>
            </a:r>
            <a:r>
              <a:rPr lang="fr-FR" altLang="fr-FR" sz="1600" dirty="0" err="1"/>
              <a:t>funding</a:t>
            </a:r>
            <a:r>
              <a:rPr lang="fr-FR" altLang="fr-FR" sz="1600" dirty="0"/>
              <a:t> (for </a:t>
            </a:r>
            <a:r>
              <a:rPr lang="fr-FR" altLang="fr-FR" sz="1600" dirty="0" err="1"/>
              <a:t>Research</a:t>
            </a:r>
            <a:r>
              <a:rPr lang="fr-FR" altLang="fr-FR" sz="1600" dirty="0"/>
              <a:t> &amp; Education): 		</a:t>
            </a:r>
            <a:r>
              <a:rPr lang="fr-FR" altLang="fr-FR" sz="1600" dirty="0">
                <a:solidFill>
                  <a:srgbClr val="279BDB"/>
                </a:solidFill>
              </a:rPr>
              <a:t>65 M€</a:t>
            </a:r>
          </a:p>
          <a:p>
            <a:pPr marL="582613" lvl="2" indent="-342900" eaLnBrk="1" hangingPunct="1">
              <a:lnSpc>
                <a:spcPts val="2000"/>
              </a:lnSpc>
              <a:buFont typeface="Arial" charset="0"/>
              <a:buNone/>
              <a:tabLst>
                <a:tab pos="2870200" algn="l"/>
              </a:tabLst>
            </a:pPr>
            <a:r>
              <a:rPr lang="fr-FR" altLang="fr-FR" sz="1600" dirty="0"/>
              <a:t>		Public </a:t>
            </a:r>
            <a:r>
              <a:rPr lang="fr-FR" altLang="fr-FR" sz="1600" dirty="0" err="1"/>
              <a:t>funding</a:t>
            </a:r>
            <a:r>
              <a:rPr lang="fr-FR" altLang="fr-FR" sz="1600" dirty="0"/>
              <a:t> (for </a:t>
            </a:r>
            <a:r>
              <a:rPr lang="fr-FR" altLang="fr-FR" sz="1600" dirty="0" err="1"/>
              <a:t>Industry</a:t>
            </a:r>
            <a:r>
              <a:rPr lang="fr-FR" altLang="fr-FR" sz="1600" dirty="0"/>
              <a:t>): 				</a:t>
            </a:r>
            <a:r>
              <a:rPr lang="fr-FR" altLang="fr-FR" sz="1600" dirty="0">
                <a:solidFill>
                  <a:srgbClr val="279BDB"/>
                </a:solidFill>
              </a:rPr>
              <a:t>79 M€</a:t>
            </a:r>
            <a:endParaRPr lang="en-US" altLang="fr-FR" sz="1600" dirty="0">
              <a:solidFill>
                <a:srgbClr val="279BDB"/>
              </a:solidFill>
              <a:sym typeface="Calibri" charset="0"/>
            </a:endParaRP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endParaRPr lang="en-US" altLang="fr-FR" sz="1600" dirty="0">
              <a:sym typeface="Calibri" charset="0"/>
            </a:endParaRPr>
          </a:p>
          <a:p>
            <a:pPr eaLnBrk="1" hangingPunct="1">
              <a:buFont typeface="Arial" charset="0"/>
              <a:buNone/>
              <a:tabLst>
                <a:tab pos="2870200" algn="l"/>
              </a:tabLst>
            </a:pPr>
            <a:endParaRPr lang="fr-FR" altLang="fr-FR" sz="1600" dirty="0"/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endParaRPr lang="en-US" altLang="fr-FR" sz="1600" dirty="0">
              <a:sym typeface="Calibri" charset="0"/>
            </a:endParaRPr>
          </a:p>
          <a:p>
            <a:pPr marL="582613" lvl="2" indent="-342900" eaLnBrk="1" hangingPunct="1">
              <a:buFont typeface="Arial" charset="0"/>
              <a:buNone/>
              <a:tabLst>
                <a:tab pos="2870200" algn="l"/>
              </a:tabLst>
            </a:pPr>
            <a:endParaRPr lang="en-US" altLang="fr-FR" sz="1600" dirty="0">
              <a:sym typeface="Calibri" charset="0"/>
            </a:endParaRPr>
          </a:p>
          <a:p>
            <a:pPr eaLnBrk="1" hangingPunct="1">
              <a:tabLst>
                <a:tab pos="2870200" algn="l"/>
              </a:tabLst>
            </a:pPr>
            <a:endParaRPr lang="en-US" altLang="fr-FR" sz="2800" dirty="0">
              <a:sym typeface="Calibri" charset="0"/>
            </a:endParaRPr>
          </a:p>
          <a:p>
            <a:pPr eaLnBrk="1" hangingPunct="1">
              <a:tabLst>
                <a:tab pos="2870200" algn="l"/>
              </a:tabLst>
            </a:pPr>
            <a:endParaRPr lang="en-US" altLang="fr-FR" sz="2800" dirty="0">
              <a:sym typeface="Calibri" charset="0"/>
            </a:endParaRPr>
          </a:p>
          <a:p>
            <a:pPr eaLnBrk="1" hangingPunct="1">
              <a:tabLst>
                <a:tab pos="2870200" algn="l"/>
              </a:tabLst>
            </a:pPr>
            <a:endParaRPr lang="fr-FR" altLang="fr-FR" dirty="0"/>
          </a:p>
        </p:txBody>
      </p:sp>
      <p:pic>
        <p:nvPicPr>
          <p:cNvPr id="15" name="Image 14" descr="Camember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19488"/>
            <a:ext cx="996950" cy="9969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 descr="Camembert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259388"/>
            <a:ext cx="996950" cy="99695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68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KYWIN_PPT_INTERCALAIR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0841" y="2828836"/>
            <a:ext cx="62979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spc="200" dirty="0" smtClean="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Aeronautical activities </a:t>
            </a:r>
          </a:p>
          <a:p>
            <a:pPr algn="ctr"/>
            <a:r>
              <a:rPr lang="en-US" sz="2000" b="1" cap="all" spc="200" dirty="0" smtClean="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A Short overview</a:t>
            </a:r>
          </a:p>
          <a:p>
            <a:pPr algn="ctr"/>
            <a:r>
              <a:rPr lang="en-US" sz="3600" b="1" cap="all" spc="200" dirty="0" smtClean="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endParaRPr lang="fr-FR" sz="3400" b="1" cap="all" spc="3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Aerospace </a:t>
            </a:r>
            <a:r>
              <a:rPr lang="fr-FR" dirty="0" err="1" smtClean="0"/>
              <a:t>companies</a:t>
            </a:r>
            <a:r>
              <a:rPr lang="fr-FR" dirty="0" smtClean="0"/>
              <a:t> </a:t>
            </a:r>
            <a:r>
              <a:rPr lang="fr-FR" dirty="0" err="1" smtClean="0"/>
              <a:t>overview</a:t>
            </a:r>
            <a:endParaRPr lang="fr-FR" dirty="0"/>
          </a:p>
        </p:txBody>
      </p:sp>
      <p:pic>
        <p:nvPicPr>
          <p:cNvPr id="5" name="Image 4" descr="DIA6-Mont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2650"/>
            <a:ext cx="9144000" cy="216535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377" y="1306871"/>
            <a:ext cx="8229600" cy="33857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fr-FR" dirty="0" smtClean="0"/>
          </a:p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fr-FR" dirty="0" err="1" smtClean="0"/>
              <a:t>Aeronautical</a:t>
            </a:r>
            <a:r>
              <a:rPr lang="fr-FR" dirty="0" smtClean="0"/>
              <a:t> </a:t>
            </a:r>
            <a:r>
              <a:rPr lang="fr-FR" dirty="0" err="1" smtClean="0"/>
              <a:t>Companies</a:t>
            </a:r>
            <a:endParaRPr lang="fr-FR" dirty="0" smtClean="0"/>
          </a:p>
          <a:p>
            <a:pPr lvl="1">
              <a:tabLst>
                <a:tab pos="3141663" algn="l"/>
              </a:tabLst>
            </a:pPr>
            <a:r>
              <a:rPr lang="fr-FR" dirty="0" smtClean="0"/>
              <a:t>Large </a:t>
            </a:r>
            <a:r>
              <a:rPr lang="fr-FR" dirty="0" err="1" smtClean="0"/>
              <a:t>companies</a:t>
            </a:r>
            <a:r>
              <a:rPr lang="fr-FR" dirty="0" smtClean="0"/>
              <a:t>	</a:t>
            </a:r>
          </a:p>
          <a:p>
            <a:pPr lvl="2">
              <a:tabLst>
                <a:tab pos="3141663" algn="l"/>
              </a:tabLst>
            </a:pPr>
            <a:r>
              <a:rPr lang="fr-FR" dirty="0" smtClean="0">
                <a:solidFill>
                  <a:srgbClr val="279BDB"/>
                </a:solidFill>
              </a:rPr>
              <a:t>SAFRAN </a:t>
            </a:r>
            <a:r>
              <a:rPr lang="fr-FR" dirty="0" err="1" smtClean="0">
                <a:solidFill>
                  <a:srgbClr val="279BDB"/>
                </a:solidFill>
              </a:rPr>
              <a:t>Aero</a:t>
            </a:r>
            <a:r>
              <a:rPr lang="fr-FR" dirty="0" smtClean="0">
                <a:solidFill>
                  <a:srgbClr val="279BDB"/>
                </a:solidFill>
              </a:rPr>
              <a:t> Booster</a:t>
            </a:r>
          </a:p>
          <a:p>
            <a:pPr lvl="3">
              <a:tabLst>
                <a:tab pos="3141663" algn="l"/>
              </a:tabLst>
            </a:pPr>
            <a:r>
              <a:rPr lang="fr-FR" dirty="0" smtClean="0">
                <a:solidFill>
                  <a:srgbClr val="FF0000"/>
                </a:solidFill>
              </a:rPr>
              <a:t>World leader </a:t>
            </a:r>
            <a:r>
              <a:rPr lang="fr-FR" dirty="0" smtClean="0">
                <a:solidFill>
                  <a:srgbClr val="279BDB"/>
                </a:solidFill>
              </a:rPr>
              <a:t>for Boosters for Med- and Long-</a:t>
            </a:r>
            <a:r>
              <a:rPr lang="fr-FR" dirty="0" err="1">
                <a:solidFill>
                  <a:srgbClr val="279BDB"/>
                </a:solidFill>
              </a:rPr>
              <a:t>H</a:t>
            </a:r>
            <a:r>
              <a:rPr lang="fr-FR" dirty="0" err="1" smtClean="0">
                <a:solidFill>
                  <a:srgbClr val="279BDB"/>
                </a:solidFill>
              </a:rPr>
              <a:t>aul</a:t>
            </a:r>
            <a:r>
              <a:rPr lang="fr-FR" dirty="0" smtClean="0">
                <a:solidFill>
                  <a:srgbClr val="279BDB"/>
                </a:solidFill>
              </a:rPr>
              <a:t> </a:t>
            </a:r>
            <a:r>
              <a:rPr lang="fr-FR" dirty="0" err="1" smtClean="0">
                <a:solidFill>
                  <a:srgbClr val="279BDB"/>
                </a:solidFill>
              </a:rPr>
              <a:t>aircrafts</a:t>
            </a:r>
            <a:endParaRPr lang="fr-FR" dirty="0" smtClean="0"/>
          </a:p>
          <a:p>
            <a:pPr lvl="2">
              <a:tabLst>
                <a:tab pos="3141663" algn="l"/>
              </a:tabLst>
            </a:pPr>
            <a:r>
              <a:rPr lang="fr-FR" dirty="0" smtClean="0">
                <a:solidFill>
                  <a:srgbClr val="279BDB"/>
                </a:solidFill>
              </a:rPr>
              <a:t>SONACA </a:t>
            </a:r>
          </a:p>
          <a:p>
            <a:pPr lvl="3">
              <a:tabLst>
                <a:tab pos="3141663" algn="l"/>
              </a:tabLst>
            </a:pPr>
            <a:r>
              <a:rPr lang="fr-FR" dirty="0" smtClean="0">
                <a:solidFill>
                  <a:srgbClr val="FF0000"/>
                </a:solidFill>
              </a:rPr>
              <a:t>World leader </a:t>
            </a:r>
            <a:r>
              <a:rPr lang="fr-FR" dirty="0" smtClean="0">
                <a:solidFill>
                  <a:srgbClr val="279BDB"/>
                </a:solidFill>
              </a:rPr>
              <a:t>for </a:t>
            </a:r>
            <a:r>
              <a:rPr lang="fr-FR" dirty="0" err="1" smtClean="0">
                <a:solidFill>
                  <a:srgbClr val="279BDB"/>
                </a:solidFill>
              </a:rPr>
              <a:t>Fixed</a:t>
            </a:r>
            <a:r>
              <a:rPr lang="fr-FR" dirty="0" smtClean="0">
                <a:solidFill>
                  <a:srgbClr val="279BDB"/>
                </a:solidFill>
              </a:rPr>
              <a:t> and </a:t>
            </a:r>
            <a:r>
              <a:rPr lang="fr-FR" dirty="0" err="1" smtClean="0">
                <a:solidFill>
                  <a:srgbClr val="279BDB"/>
                </a:solidFill>
              </a:rPr>
              <a:t>Moveable</a:t>
            </a:r>
            <a:r>
              <a:rPr lang="fr-FR" dirty="0" smtClean="0">
                <a:solidFill>
                  <a:srgbClr val="279BDB"/>
                </a:solidFill>
              </a:rPr>
              <a:t> </a:t>
            </a:r>
            <a:r>
              <a:rPr lang="fr-FR" dirty="0" err="1" smtClean="0">
                <a:solidFill>
                  <a:srgbClr val="279BDB"/>
                </a:solidFill>
              </a:rPr>
              <a:t>Leading</a:t>
            </a:r>
            <a:r>
              <a:rPr lang="fr-FR" dirty="0" smtClean="0">
                <a:solidFill>
                  <a:srgbClr val="279BDB"/>
                </a:solidFill>
              </a:rPr>
              <a:t> </a:t>
            </a:r>
            <a:r>
              <a:rPr lang="fr-FR" dirty="0" err="1" smtClean="0">
                <a:solidFill>
                  <a:srgbClr val="279BDB"/>
                </a:solidFill>
              </a:rPr>
              <a:t>Edges</a:t>
            </a:r>
            <a:endParaRPr lang="fr-FR" dirty="0">
              <a:solidFill>
                <a:srgbClr val="279BDB"/>
              </a:solidFill>
            </a:endParaRPr>
          </a:p>
          <a:p>
            <a:pPr lvl="2">
              <a:spcAft>
                <a:spcPts val="500"/>
              </a:spcAft>
              <a:tabLst>
                <a:tab pos="3141663" algn="l"/>
              </a:tabLst>
            </a:pPr>
            <a:r>
              <a:rPr lang="fr-FR" dirty="0" smtClean="0">
                <a:solidFill>
                  <a:srgbClr val="279BDB"/>
                </a:solidFill>
              </a:rPr>
              <a:t>S.A.B.C.A</a:t>
            </a:r>
            <a:endParaRPr lang="fr-FR" dirty="0" smtClean="0"/>
          </a:p>
          <a:p>
            <a:pPr lvl="1">
              <a:tabLst>
                <a:tab pos="3141663" algn="l"/>
              </a:tabLst>
            </a:pPr>
            <a:r>
              <a:rPr lang="fr-FR" dirty="0" smtClean="0"/>
              <a:t>Large </a:t>
            </a:r>
            <a:r>
              <a:rPr lang="fr-FR" dirty="0"/>
              <a:t>and </a:t>
            </a:r>
            <a:r>
              <a:rPr lang="fr-FR" dirty="0" err="1"/>
              <a:t>dynamic</a:t>
            </a:r>
            <a:r>
              <a:rPr lang="fr-FR" dirty="0"/>
              <a:t> network of </a:t>
            </a:r>
            <a:r>
              <a:rPr lang="fr-FR" dirty="0" err="1"/>
              <a:t>SME’s</a:t>
            </a:r>
            <a:endParaRPr lang="fr-FR" dirty="0"/>
          </a:p>
        </p:txBody>
      </p:sp>
      <p:pic>
        <p:nvPicPr>
          <p:cNvPr id="9" name="Image 8" descr="wallonia_brussels_map-AeronautiqueCent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489" y="1308332"/>
            <a:ext cx="4379845" cy="2696400"/>
          </a:xfrm>
          <a:prstGeom prst="rect">
            <a:avLst/>
          </a:prstGeom>
        </p:spPr>
      </p:pic>
      <p:pic>
        <p:nvPicPr>
          <p:cNvPr id="6" name="Picture 6" descr="http://news.bull.com/bulldirectfr/files/2011/07/logo-sonacaOK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" y="3201710"/>
            <a:ext cx="441645" cy="45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upload.wikimedia.org/wikipedia/fr/5/59/Techspace_Aero_-_logo_20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200"/>
            <a:ext cx="993028" cy="27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https://candidate.cvwarehouse.com/images/CompanyLogos/180/Logo_956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1318"/>
            <a:ext cx="526210" cy="52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16724"/>
      </p:ext>
    </p:extLst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8344" y="0"/>
            <a:ext cx="4780356" cy="927100"/>
          </a:xfrm>
        </p:spPr>
        <p:txBody>
          <a:bodyPr>
            <a:normAutofit/>
          </a:bodyPr>
          <a:lstStyle/>
          <a:p>
            <a:r>
              <a:rPr lang="fr-FR" dirty="0" smtClean="0"/>
              <a:t>  SKYWIN SHARE IN CIVIL </a:t>
            </a:r>
            <a:br>
              <a:rPr lang="fr-FR" dirty="0" smtClean="0"/>
            </a:br>
            <a:r>
              <a:rPr lang="fr-FR" dirty="0" smtClean="0"/>
              <a:t>AIRCRAFT PARTS </a:t>
            </a:r>
            <a:endParaRPr lang="fr-FR" dirty="0"/>
          </a:p>
        </p:txBody>
      </p:sp>
      <p:pic>
        <p:nvPicPr>
          <p:cNvPr id="7" name="Image 6" descr="Skywin_BAP_V5fromJoel-121220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1"/>
          <a:stretch>
            <a:fillRect/>
          </a:stretch>
        </p:blipFill>
        <p:spPr>
          <a:xfrm>
            <a:off x="0" y="927100"/>
            <a:ext cx="9144000" cy="59309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KYWIN_PPT_INTERCALAIR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17275" y="2828836"/>
            <a:ext cx="39094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cap="all" spc="200" dirty="0" smtClean="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Focus on </a:t>
            </a:r>
            <a:br>
              <a:rPr lang="en-US" sz="3600" b="1" cap="all" spc="200" dirty="0" smtClean="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</a:br>
            <a:r>
              <a:rPr lang="en-US" sz="3600" b="1" cap="all" spc="200" dirty="0" smtClean="0">
                <a:solidFill>
                  <a:srgbClr val="FFFFFF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SPACE activities</a:t>
            </a:r>
            <a:endParaRPr lang="fr-FR" sz="3400" b="1" cap="all" spc="3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</TotalTime>
  <Words>581</Words>
  <Application>Microsoft Office PowerPoint</Application>
  <PresentationFormat>On-screen Show (4:3)</PresentationFormat>
  <Paragraphs>168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Thème Office</vt:lpstr>
      <vt:lpstr>PowerPoint Presentation</vt:lpstr>
      <vt:lpstr>ACTING TOGETHER</vt:lpstr>
      <vt:lpstr>overview</vt:lpstr>
      <vt:lpstr>Strategic axis</vt:lpstr>
      <vt:lpstr>a few numbers</vt:lpstr>
      <vt:lpstr>PowerPoint Presentation</vt:lpstr>
      <vt:lpstr>Aerospace companies overview</vt:lpstr>
      <vt:lpstr>  SKYWIN SHARE IN CIVIL  AIRCRAFT PARTS </vt:lpstr>
      <vt:lpstr>PowerPoint Presentation</vt:lpstr>
      <vt:lpstr>PowerPoint Presentation</vt:lpstr>
      <vt:lpstr>MAIN SEGMENTS </vt:lpstr>
      <vt:lpstr>SPACE activities</vt:lpstr>
      <vt:lpstr>SPACE activities</vt:lpstr>
      <vt:lpstr>SPACE activities</vt:lpstr>
      <vt:lpstr>SPACE activities</vt:lpstr>
      <vt:lpstr>SPACE activities</vt:lpstr>
      <vt:lpstr>SPACE activities</vt:lpstr>
      <vt:lpstr>International R&amp;D projects</vt:lpstr>
      <vt:lpstr>International cooperation</vt:lpstr>
      <vt:lpstr>PowerPoint Presentation</vt:lpstr>
    </vt:vector>
  </TitlesOfParts>
  <Company>Skywin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SKYWIN presentation</dc:title>
  <dc:creator>H&amp;H</dc:creator>
  <cp:lastModifiedBy>DECADT Brigitte</cp:lastModifiedBy>
  <cp:revision>189</cp:revision>
  <cp:lastPrinted>2014-02-04T14:09:03Z</cp:lastPrinted>
  <dcterms:created xsi:type="dcterms:W3CDTF">2016-03-01T12:22:50Z</dcterms:created>
  <dcterms:modified xsi:type="dcterms:W3CDTF">2017-03-28T12:51:46Z</dcterms:modified>
</cp:coreProperties>
</file>